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336" r:id="rId2"/>
    <p:sldId id="315" r:id="rId3"/>
    <p:sldId id="259" r:id="rId4"/>
    <p:sldId id="304" r:id="rId5"/>
    <p:sldId id="305" r:id="rId6"/>
    <p:sldId id="261" r:id="rId7"/>
    <p:sldId id="317" r:id="rId8"/>
    <p:sldId id="260" r:id="rId9"/>
    <p:sldId id="263" r:id="rId10"/>
    <p:sldId id="318" r:id="rId11"/>
    <p:sldId id="264" r:id="rId12"/>
    <p:sldId id="265" r:id="rId13"/>
    <p:sldId id="266" r:id="rId14"/>
    <p:sldId id="276" r:id="rId15"/>
    <p:sldId id="307" r:id="rId16"/>
    <p:sldId id="308" r:id="rId17"/>
    <p:sldId id="284" r:id="rId18"/>
    <p:sldId id="277" r:id="rId19"/>
    <p:sldId id="279" r:id="rId20"/>
    <p:sldId id="280" r:id="rId21"/>
    <p:sldId id="311" r:id="rId22"/>
    <p:sldId id="289" r:id="rId23"/>
    <p:sldId id="310" r:id="rId24"/>
    <p:sldId id="290" r:id="rId25"/>
    <p:sldId id="291" r:id="rId26"/>
    <p:sldId id="292" r:id="rId27"/>
    <p:sldId id="319" r:id="rId28"/>
    <p:sldId id="321" r:id="rId29"/>
    <p:sldId id="327" r:id="rId30"/>
    <p:sldId id="328" r:id="rId31"/>
    <p:sldId id="334" r:id="rId32"/>
    <p:sldId id="335" r:id="rId33"/>
    <p:sldId id="320" r:id="rId34"/>
    <p:sldId id="323" r:id="rId35"/>
    <p:sldId id="294" r:id="rId36"/>
    <p:sldId id="295" r:id="rId37"/>
  </p:sldIdLst>
  <p:sldSz cx="12192000" cy="6858000"/>
  <p:notesSz cx="6858000" cy="9144000"/>
  <p:embeddedFontLst>
    <p:embeddedFont>
      <p:font typeface="Microsoft JhengHei" panose="020B0604030504040204" pitchFamily="34" charset="-12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3" roundtripDataSignature="AMtx7mgcMumr6gBYyyoC0z6X8k7HuKg1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53"/>
  </p:normalViewPr>
  <p:slideViewPr>
    <p:cSldViewPr snapToGrid="0">
      <p:cViewPr varScale="1">
        <p:scale>
          <a:sx n="118" d="100"/>
          <a:sy n="118" d="100"/>
        </p:scale>
        <p:origin x="60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73" Type="http://customschemas.google.com/relationships/presentationmetadata" Target="metadata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7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din Shen" userId="20a4a372-1ae4-435f-a068-1ac8ad5337d0" providerId="ADAL" clId="{1430DC29-7995-CA49-B1C9-3D3C7F3440F7}"/>
    <pc:docChg chg="delSld">
      <pc:chgData name="Odin Shen" userId="20a4a372-1ae4-435f-a068-1ac8ad5337d0" providerId="ADAL" clId="{1430DC29-7995-CA49-B1C9-3D3C7F3440F7}" dt="2024-04-30T01:56:02.711" v="30" actId="2696"/>
      <pc:docMkLst>
        <pc:docMk/>
      </pc:docMkLst>
      <pc:sldChg chg="del">
        <pc:chgData name="Odin Shen" userId="20a4a372-1ae4-435f-a068-1ac8ad5337d0" providerId="ADAL" clId="{1430DC29-7995-CA49-B1C9-3D3C7F3440F7}" dt="2024-04-30T01:53:38.943" v="11" actId="2696"/>
        <pc:sldMkLst>
          <pc:docMk/>
          <pc:sldMk cId="0" sldId="269"/>
        </pc:sldMkLst>
      </pc:sldChg>
      <pc:sldChg chg="del">
        <pc:chgData name="Odin Shen" userId="20a4a372-1ae4-435f-a068-1ac8ad5337d0" providerId="ADAL" clId="{1430DC29-7995-CA49-B1C9-3D3C7F3440F7}" dt="2024-04-30T01:53:38.947" v="12" actId="2696"/>
        <pc:sldMkLst>
          <pc:docMk/>
          <pc:sldMk cId="0" sldId="270"/>
        </pc:sldMkLst>
      </pc:sldChg>
      <pc:sldChg chg="del">
        <pc:chgData name="Odin Shen" userId="20a4a372-1ae4-435f-a068-1ac8ad5337d0" providerId="ADAL" clId="{1430DC29-7995-CA49-B1C9-3D3C7F3440F7}" dt="2024-04-30T01:53:38.948" v="13" actId="2696"/>
        <pc:sldMkLst>
          <pc:docMk/>
          <pc:sldMk cId="0" sldId="271"/>
        </pc:sldMkLst>
      </pc:sldChg>
      <pc:sldChg chg="del">
        <pc:chgData name="Odin Shen" userId="20a4a372-1ae4-435f-a068-1ac8ad5337d0" providerId="ADAL" clId="{1430DC29-7995-CA49-B1C9-3D3C7F3440F7}" dt="2024-04-30T01:53:38.950" v="14" actId="2696"/>
        <pc:sldMkLst>
          <pc:docMk/>
          <pc:sldMk cId="0" sldId="272"/>
        </pc:sldMkLst>
      </pc:sldChg>
      <pc:sldChg chg="del">
        <pc:chgData name="Odin Shen" userId="20a4a372-1ae4-435f-a068-1ac8ad5337d0" providerId="ADAL" clId="{1430DC29-7995-CA49-B1C9-3D3C7F3440F7}" dt="2024-04-30T01:53:38.952" v="15" actId="2696"/>
        <pc:sldMkLst>
          <pc:docMk/>
          <pc:sldMk cId="0" sldId="273"/>
        </pc:sldMkLst>
      </pc:sldChg>
      <pc:sldChg chg="del">
        <pc:chgData name="Odin Shen" userId="20a4a372-1ae4-435f-a068-1ac8ad5337d0" providerId="ADAL" clId="{1430DC29-7995-CA49-B1C9-3D3C7F3440F7}" dt="2024-04-30T01:53:38.954" v="16" actId="2696"/>
        <pc:sldMkLst>
          <pc:docMk/>
          <pc:sldMk cId="0" sldId="274"/>
        </pc:sldMkLst>
      </pc:sldChg>
      <pc:sldChg chg="del">
        <pc:chgData name="Odin Shen" userId="20a4a372-1ae4-435f-a068-1ac8ad5337d0" providerId="ADAL" clId="{1430DC29-7995-CA49-B1C9-3D3C7F3440F7}" dt="2024-04-30T01:52:47.326" v="0" actId="2696"/>
        <pc:sldMkLst>
          <pc:docMk/>
          <pc:sldMk cId="0" sldId="282"/>
        </pc:sldMkLst>
      </pc:sldChg>
      <pc:sldChg chg="del">
        <pc:chgData name="Odin Shen" userId="20a4a372-1ae4-435f-a068-1ac8ad5337d0" providerId="ADAL" clId="{1430DC29-7995-CA49-B1C9-3D3C7F3440F7}" dt="2024-04-30T01:52:47.332" v="2" actId="2696"/>
        <pc:sldMkLst>
          <pc:docMk/>
          <pc:sldMk cId="0" sldId="283"/>
        </pc:sldMkLst>
      </pc:sldChg>
      <pc:sldChg chg="del">
        <pc:chgData name="Odin Shen" userId="20a4a372-1ae4-435f-a068-1ac8ad5337d0" providerId="ADAL" clId="{1430DC29-7995-CA49-B1C9-3D3C7F3440F7}" dt="2024-04-30T01:54:42.193" v="25" actId="2696"/>
        <pc:sldMkLst>
          <pc:docMk/>
          <pc:sldMk cId="0" sldId="285"/>
        </pc:sldMkLst>
      </pc:sldChg>
      <pc:sldChg chg="del">
        <pc:chgData name="Odin Shen" userId="20a4a372-1ae4-435f-a068-1ac8ad5337d0" providerId="ADAL" clId="{1430DC29-7995-CA49-B1C9-3D3C7F3440F7}" dt="2024-04-30T01:54:44.511" v="26" actId="2696"/>
        <pc:sldMkLst>
          <pc:docMk/>
          <pc:sldMk cId="0" sldId="286"/>
        </pc:sldMkLst>
      </pc:sldChg>
      <pc:sldChg chg="del">
        <pc:chgData name="Odin Shen" userId="20a4a372-1ae4-435f-a068-1ac8ad5337d0" providerId="ADAL" clId="{1430DC29-7995-CA49-B1C9-3D3C7F3440F7}" dt="2024-04-30T01:52:56.022" v="6" actId="2696"/>
        <pc:sldMkLst>
          <pc:docMk/>
          <pc:sldMk cId="0" sldId="287"/>
        </pc:sldMkLst>
      </pc:sldChg>
      <pc:sldChg chg="del">
        <pc:chgData name="Odin Shen" userId="20a4a372-1ae4-435f-a068-1ac8ad5337d0" providerId="ADAL" clId="{1430DC29-7995-CA49-B1C9-3D3C7F3440F7}" dt="2024-04-30T01:52:57.598" v="7" actId="2696"/>
        <pc:sldMkLst>
          <pc:docMk/>
          <pc:sldMk cId="0" sldId="288"/>
        </pc:sldMkLst>
      </pc:sldChg>
      <pc:sldChg chg="del">
        <pc:chgData name="Odin Shen" userId="20a4a372-1ae4-435f-a068-1ac8ad5337d0" providerId="ADAL" clId="{1430DC29-7995-CA49-B1C9-3D3C7F3440F7}" dt="2024-04-30T01:54:25.681" v="23" actId="2696"/>
        <pc:sldMkLst>
          <pc:docMk/>
          <pc:sldMk cId="3526297649" sldId="298"/>
        </pc:sldMkLst>
      </pc:sldChg>
      <pc:sldChg chg="del">
        <pc:chgData name="Odin Shen" userId="20a4a372-1ae4-435f-a068-1ac8ad5337d0" providerId="ADAL" clId="{1430DC29-7995-CA49-B1C9-3D3C7F3440F7}" dt="2024-04-30T01:54:27.205" v="24" actId="2696"/>
        <pc:sldMkLst>
          <pc:docMk/>
          <pc:sldMk cId="3673535032" sldId="301"/>
        </pc:sldMkLst>
      </pc:sldChg>
      <pc:sldChg chg="del">
        <pc:chgData name="Odin Shen" userId="20a4a372-1ae4-435f-a068-1ac8ad5337d0" providerId="ADAL" clId="{1430DC29-7995-CA49-B1C9-3D3C7F3440F7}" dt="2024-04-30T01:53:10.467" v="10" actId="2696"/>
        <pc:sldMkLst>
          <pc:docMk/>
          <pc:sldMk cId="492745799" sldId="303"/>
        </pc:sldMkLst>
      </pc:sldChg>
      <pc:sldChg chg="del">
        <pc:chgData name="Odin Shen" userId="20a4a372-1ae4-435f-a068-1ac8ad5337d0" providerId="ADAL" clId="{1430DC29-7995-CA49-B1C9-3D3C7F3440F7}" dt="2024-04-30T01:52:47.334" v="3" actId="2696"/>
        <pc:sldMkLst>
          <pc:docMk/>
          <pc:sldMk cId="3224563301" sldId="312"/>
        </pc:sldMkLst>
      </pc:sldChg>
      <pc:sldChg chg="del">
        <pc:chgData name="Odin Shen" userId="20a4a372-1ae4-435f-a068-1ac8ad5337d0" providerId="ADAL" clId="{1430DC29-7995-CA49-B1C9-3D3C7F3440F7}" dt="2024-04-30T01:52:47.330" v="1" actId="2696"/>
        <pc:sldMkLst>
          <pc:docMk/>
          <pc:sldMk cId="168196307" sldId="313"/>
        </pc:sldMkLst>
      </pc:sldChg>
      <pc:sldChg chg="del">
        <pc:chgData name="Odin Shen" userId="20a4a372-1ae4-435f-a068-1ac8ad5337d0" providerId="ADAL" clId="{1430DC29-7995-CA49-B1C9-3D3C7F3440F7}" dt="2024-04-30T01:52:53.617" v="4" actId="2696"/>
        <pc:sldMkLst>
          <pc:docMk/>
          <pc:sldMk cId="3878518984" sldId="314"/>
        </pc:sldMkLst>
      </pc:sldChg>
      <pc:sldChg chg="del">
        <pc:chgData name="Odin Shen" userId="20a4a372-1ae4-435f-a068-1ac8ad5337d0" providerId="ADAL" clId="{1430DC29-7995-CA49-B1C9-3D3C7F3440F7}" dt="2024-04-30T01:56:02.711" v="30" actId="2696"/>
        <pc:sldMkLst>
          <pc:docMk/>
          <pc:sldMk cId="1757266490" sldId="316"/>
        </pc:sldMkLst>
      </pc:sldChg>
      <pc:sldChg chg="del">
        <pc:chgData name="Odin Shen" userId="20a4a372-1ae4-435f-a068-1ac8ad5337d0" providerId="ADAL" clId="{1430DC29-7995-CA49-B1C9-3D3C7F3440F7}" dt="2024-04-30T01:52:53.620" v="5" actId="2696"/>
        <pc:sldMkLst>
          <pc:docMk/>
          <pc:sldMk cId="1970248046" sldId="322"/>
        </pc:sldMkLst>
      </pc:sldChg>
      <pc:sldChg chg="del">
        <pc:chgData name="Odin Shen" userId="20a4a372-1ae4-435f-a068-1ac8ad5337d0" providerId="ADAL" clId="{1430DC29-7995-CA49-B1C9-3D3C7F3440F7}" dt="2024-04-30T01:55:59.662" v="29" actId="2696"/>
        <pc:sldMkLst>
          <pc:docMk/>
          <pc:sldMk cId="2652875931" sldId="324"/>
        </pc:sldMkLst>
      </pc:sldChg>
      <pc:sldChg chg="del">
        <pc:chgData name="Odin Shen" userId="20a4a372-1ae4-435f-a068-1ac8ad5337d0" providerId="ADAL" clId="{1430DC29-7995-CA49-B1C9-3D3C7F3440F7}" dt="2024-04-30T01:55:58.221" v="28" actId="2696"/>
        <pc:sldMkLst>
          <pc:docMk/>
          <pc:sldMk cId="2234094958" sldId="325"/>
        </pc:sldMkLst>
      </pc:sldChg>
      <pc:sldChg chg="del">
        <pc:chgData name="Odin Shen" userId="20a4a372-1ae4-435f-a068-1ac8ad5337d0" providerId="ADAL" clId="{1430DC29-7995-CA49-B1C9-3D3C7F3440F7}" dt="2024-04-30T01:55:57.362" v="27" actId="2696"/>
        <pc:sldMkLst>
          <pc:docMk/>
          <pc:sldMk cId="2471012069" sldId="326"/>
        </pc:sldMkLst>
      </pc:sldChg>
      <pc:sldChg chg="del">
        <pc:chgData name="Odin Shen" userId="20a4a372-1ae4-435f-a068-1ac8ad5337d0" providerId="ADAL" clId="{1430DC29-7995-CA49-B1C9-3D3C7F3440F7}" dt="2024-04-30T01:53:03.822" v="8" actId="2696"/>
        <pc:sldMkLst>
          <pc:docMk/>
          <pc:sldMk cId="829132070" sldId="449"/>
        </pc:sldMkLst>
      </pc:sldChg>
      <pc:sldMasterChg chg="delSldLayout">
        <pc:chgData name="Odin Shen" userId="20a4a372-1ae4-435f-a068-1ac8ad5337d0" providerId="ADAL" clId="{1430DC29-7995-CA49-B1C9-3D3C7F3440F7}" dt="2024-04-30T01:54:12.505" v="22" actId="2696"/>
        <pc:sldMasterMkLst>
          <pc:docMk/>
          <pc:sldMasterMk cId="0" sldId="2147483648"/>
        </pc:sldMasterMkLst>
        <pc:sldLayoutChg chg="del">
          <pc:chgData name="Odin Shen" userId="20a4a372-1ae4-435f-a068-1ac8ad5337d0" providerId="ADAL" clId="{1430DC29-7995-CA49-B1C9-3D3C7F3440F7}" dt="2024-04-30T01:54:02.281" v="17" actId="2696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Odin Shen" userId="20a4a372-1ae4-435f-a068-1ac8ad5337d0" providerId="ADAL" clId="{1430DC29-7995-CA49-B1C9-3D3C7F3440F7}" dt="2024-04-30T01:54:06.416" v="18" actId="2696"/>
          <pc:sldLayoutMkLst>
            <pc:docMk/>
            <pc:sldMasterMk cId="0" sldId="2147483648"/>
            <pc:sldLayoutMk cId="0" sldId="2147483666"/>
          </pc:sldLayoutMkLst>
        </pc:sldLayoutChg>
        <pc:sldLayoutChg chg="del">
          <pc:chgData name="Odin Shen" userId="20a4a372-1ae4-435f-a068-1ac8ad5337d0" providerId="ADAL" clId="{1430DC29-7995-CA49-B1C9-3D3C7F3440F7}" dt="2024-04-30T01:54:07.704" v="19" actId="2696"/>
          <pc:sldLayoutMkLst>
            <pc:docMk/>
            <pc:sldMasterMk cId="0" sldId="2147483648"/>
            <pc:sldLayoutMk cId="0" sldId="2147483667"/>
          </pc:sldLayoutMkLst>
        </pc:sldLayoutChg>
        <pc:sldLayoutChg chg="del">
          <pc:chgData name="Odin Shen" userId="20a4a372-1ae4-435f-a068-1ac8ad5337d0" providerId="ADAL" clId="{1430DC29-7995-CA49-B1C9-3D3C7F3440F7}" dt="2024-04-30T01:54:09.162" v="20" actId="2696"/>
          <pc:sldLayoutMkLst>
            <pc:docMk/>
            <pc:sldMasterMk cId="0" sldId="2147483648"/>
            <pc:sldLayoutMk cId="0" sldId="2147483668"/>
          </pc:sldLayoutMkLst>
        </pc:sldLayoutChg>
        <pc:sldLayoutChg chg="del">
          <pc:chgData name="Odin Shen" userId="20a4a372-1ae4-435f-a068-1ac8ad5337d0" providerId="ADAL" clId="{1430DC29-7995-CA49-B1C9-3D3C7F3440F7}" dt="2024-04-30T01:54:10.867" v="21" actId="2696"/>
          <pc:sldLayoutMkLst>
            <pc:docMk/>
            <pc:sldMasterMk cId="0" sldId="2147483648"/>
            <pc:sldLayoutMk cId="0" sldId="2147483669"/>
          </pc:sldLayoutMkLst>
        </pc:sldLayoutChg>
        <pc:sldLayoutChg chg="del">
          <pc:chgData name="Odin Shen" userId="20a4a372-1ae4-435f-a068-1ac8ad5337d0" providerId="ADAL" clId="{1430DC29-7995-CA49-B1C9-3D3C7F3440F7}" dt="2024-04-30T01:54:12.505" v="22" actId="2696"/>
          <pc:sldLayoutMkLst>
            <pc:docMk/>
            <pc:sldMasterMk cId="0" sldId="2147483648"/>
            <pc:sldLayoutMk cId="0" sldId="2147483670"/>
          </pc:sldLayoutMkLst>
        </pc:sldLayoutChg>
        <pc:sldLayoutChg chg="del">
          <pc:chgData name="Odin Shen" userId="20a4a372-1ae4-435f-a068-1ac8ad5337d0" providerId="ADAL" clId="{1430DC29-7995-CA49-B1C9-3D3C7F3440F7}" dt="2024-04-30T01:53:03.824" v="9" actId="2696"/>
          <pc:sldLayoutMkLst>
            <pc:docMk/>
            <pc:sldMasterMk cId="0" sldId="2147483648"/>
            <pc:sldLayoutMk cId="2497888568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6115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fd4eb200a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fd4eb200a3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fd4eb200a3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7721ea51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7721ea510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f7721ea51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d4eb200a3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d4eb200a3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fd4eb200a3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fd4eb200a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fd4eb200a3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fd4eb200a3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d4eb200a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d4eb200a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fd4eb200a3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d4eb200a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d4eb200a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fd4eb200a3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37700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7721ea51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7721ea510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f7721ea510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7721ea51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7721ea510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f7721ea510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0539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f7721ea51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f7721ea510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f7721ea510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7721ea510_1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gf7721ea510_1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f7721ea510_1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f7721ea510_1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7721ea510_1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gf7721ea510_1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latin typeface="Microsoft JhengHei"/>
                <a:ea typeface="Microsoft JhengHei"/>
                <a:cs typeface="Microsoft JhengHei"/>
                <a:sym typeface="Microsoft JhengHei"/>
              </a:rPr>
              <a:t>全家超商的進門音樂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673963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7721ea510_1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gf7721ea510_1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latin typeface="Microsoft JhengHei"/>
                <a:ea typeface="Microsoft JhengHei"/>
                <a:cs typeface="Microsoft JhengHei"/>
                <a:sym typeface="Microsoft JhengHei"/>
              </a:rPr>
              <a:t>全家超商的進門音樂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4068751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7721ea510_1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gf7721ea510_1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latin typeface="Microsoft JhengHei"/>
                <a:ea typeface="Microsoft JhengHei"/>
                <a:cs typeface="Microsoft JhengHei"/>
                <a:sym typeface="Microsoft JhengHei"/>
              </a:rPr>
              <a:t>全家超商的進門音樂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782793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7721ea510_1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gf7721ea510_1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latin typeface="Microsoft JhengHei"/>
                <a:ea typeface="Microsoft JhengHei"/>
                <a:cs typeface="Microsoft JhengHei"/>
                <a:sym typeface="Microsoft JhengHei"/>
              </a:rPr>
              <a:t>全家超商的進門音樂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2171975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1780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8806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100"/>
              <a:buFont typeface="Calibri"/>
              <a:buNone/>
            </a:pPr>
            <a:r>
              <a:rPr lang="en-US" sz="1350">
                <a:solidFill>
                  <a:srgbClr val="444444"/>
                </a:solidFill>
                <a:highlight>
                  <a:srgbClr val="F8F8F8"/>
                </a:highlight>
              </a:rPr>
              <a:t>氣候變遷、經濟成長、社會平權、貧富差距等難題如重兵壓境。2015年，聯合國宣布了「2030永續發展目標」（Sustainable Development Goals, SDGs），SDGs包含17項核心目標，其中又涵蓋了230項指標，指引全球共同努力、邁向永續。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slide">
  <p:cSld name="1 column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2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2000">
                <a:solidFill>
                  <a:schemeClr val="dk2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 sz="1800">
                <a:solidFill>
                  <a:schemeClr val="dk2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 sz="1800">
                <a:solidFill>
                  <a:schemeClr val="dk2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 sz="1800">
                <a:solidFill>
                  <a:schemeClr val="dk2"/>
                </a:solidFill>
              </a:defRPr>
            </a:lvl5pPr>
            <a:lvl6pPr marL="2743200" lvl="5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>
                <a:solidFill>
                  <a:schemeClr val="dk2"/>
                </a:solidFill>
              </a:defRPr>
            </a:lvl6pPr>
            <a:lvl7pPr marL="3200400" lvl="6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>
                <a:solidFill>
                  <a:schemeClr val="dk2"/>
                </a:solidFill>
              </a:defRPr>
            </a:lvl7pPr>
            <a:lvl8pPr marL="3657600" lvl="7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>
                <a:solidFill>
                  <a:schemeClr val="dk2"/>
                </a:solidFill>
              </a:defRPr>
            </a:lvl8pPr>
            <a:lvl9pPr marL="4114800" lvl="8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text with image">
  <p:cSld name="2 column text with imag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6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6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15" name="Google Shape;115;p36"/>
          <p:cNvSpPr>
            <a:spLocks noGrp="1"/>
          </p:cNvSpPr>
          <p:nvPr>
            <p:ph type="pic" idx="2"/>
          </p:nvPr>
        </p:nvSpPr>
        <p:spPr>
          <a:xfrm>
            <a:off x="3354388" y="1618445"/>
            <a:ext cx="2606675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36"/>
          <p:cNvSpPr>
            <a:spLocks noGrp="1"/>
          </p:cNvSpPr>
          <p:nvPr>
            <p:ph type="pic" idx="3"/>
          </p:nvPr>
        </p:nvSpPr>
        <p:spPr>
          <a:xfrm>
            <a:off x="3354388" y="3755872"/>
            <a:ext cx="2606675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36"/>
          <p:cNvSpPr>
            <a:spLocks noGrp="1"/>
          </p:cNvSpPr>
          <p:nvPr>
            <p:ph type="pic" idx="4"/>
          </p:nvPr>
        </p:nvSpPr>
        <p:spPr>
          <a:xfrm>
            <a:off x="9066213" y="1618445"/>
            <a:ext cx="2646362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36"/>
          <p:cNvSpPr>
            <a:spLocks noGrp="1"/>
          </p:cNvSpPr>
          <p:nvPr>
            <p:ph type="pic" idx="5"/>
          </p:nvPr>
        </p:nvSpPr>
        <p:spPr>
          <a:xfrm>
            <a:off x="9066213" y="3755872"/>
            <a:ext cx="2646362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36"/>
          <p:cNvSpPr txBox="1">
            <a:spLocks noGrp="1"/>
          </p:cNvSpPr>
          <p:nvPr>
            <p:ph type="body" idx="6"/>
          </p:nvPr>
        </p:nvSpPr>
        <p:spPr>
          <a:xfrm>
            <a:off x="479425" y="1618445"/>
            <a:ext cx="261937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20" name="Google Shape;120;p36"/>
          <p:cNvSpPr txBox="1">
            <a:spLocks noGrp="1"/>
          </p:cNvSpPr>
          <p:nvPr>
            <p:ph type="body" idx="7"/>
          </p:nvPr>
        </p:nvSpPr>
        <p:spPr>
          <a:xfrm>
            <a:off x="6220216" y="1618445"/>
            <a:ext cx="260667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ith image ">
  <p:cSld name="2 column with image 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7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7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24" name="Google Shape;124;p37"/>
          <p:cNvSpPr txBox="1">
            <a:spLocks noGrp="1"/>
          </p:cNvSpPr>
          <p:nvPr>
            <p:ph type="body" idx="2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 sz="1800"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25" name="Google Shape;125;p37"/>
          <p:cNvSpPr>
            <a:spLocks noGrp="1"/>
          </p:cNvSpPr>
          <p:nvPr>
            <p:ph type="pic" idx="3"/>
          </p:nvPr>
        </p:nvSpPr>
        <p:spPr>
          <a:xfrm>
            <a:off x="6250924" y="1629080"/>
            <a:ext cx="5461651" cy="445519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Sldie">
  <p:cSld name="Table Sldi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8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9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3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0C364A-6D9D-BE47-B4F5-C79411B004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15"/>
            <a:ext cx="12192000" cy="6858000"/>
          </a:xfrm>
          <a:prstGeom prst="rect">
            <a:avLst/>
          </a:prstGeom>
        </p:spPr>
      </p:pic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CBA493B4-A47A-AF4F-8961-DFC7E525A7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24" y="5523753"/>
            <a:ext cx="4264272" cy="295077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CE333105-CFBC-7646-89A1-C700547214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624" y="5833633"/>
            <a:ext cx="4264272" cy="301109"/>
          </a:xfrm>
        </p:spPr>
        <p:txBody>
          <a:bodyPr anchor="t"/>
          <a:lstStyle>
            <a:lvl1pPr marL="0" indent="0" algn="l">
              <a:spcAft>
                <a:spcPts val="600"/>
              </a:spcAft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82DC592-EAC9-634F-9EE1-EDC89A2624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  <a:br>
              <a:rPr lang="en-US" dirty="0"/>
            </a:br>
            <a:r>
              <a:rPr lang="en-US" dirty="0"/>
              <a:t>Line 3</a:t>
            </a:r>
            <a:br>
              <a:rPr lang="en-US" dirty="0"/>
            </a:br>
            <a:r>
              <a:rPr lang="en-US" dirty="0"/>
              <a:t>Line 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00936EE-7EE0-D441-851D-618ACC029F6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edit subtitle style</a:t>
            </a:r>
            <a:endParaRPr lang="en-GB" dirty="0"/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3292D234-E25F-7F41-ABB8-C75FCF5CD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 dirty="0">
                <a:solidFill>
                  <a:schemeClr val="bg2"/>
                </a:solidFill>
              </a:rPr>
              <a:t>© 2022 Arm</a:t>
            </a:r>
            <a:endParaRPr lang="en-US" altLang="en-US" sz="1000" dirty="0">
              <a:solidFill>
                <a:schemeClr val="bg2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FF50941-4230-974A-977D-8F6D313B8AEF}"/>
              </a:ext>
            </a:extLst>
          </p:cNvPr>
          <p:cNvCxnSpPr>
            <a:cxnSpLocks/>
          </p:cNvCxnSpPr>
          <p:nvPr/>
        </p:nvCxnSpPr>
        <p:spPr>
          <a:xfrm>
            <a:off x="417443" y="5543631"/>
            <a:ext cx="0" cy="581172"/>
          </a:xfrm>
          <a:prstGeom prst="line">
            <a:avLst/>
          </a:prstGeom>
          <a:ln w="12700">
            <a:solidFill>
              <a:srgbClr val="00C1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BEDD4A8-AC94-F043-97D1-13B28A4EA0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30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Closing Slide">
  <p:cSld name="2_Closing Slide">
    <p:bg>
      <p:bgPr>
        <a:solidFill>
          <a:schemeClr val="accen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6"/>
          <p:cNvPicPr preferRelativeResize="0"/>
          <p:nvPr/>
        </p:nvPicPr>
        <p:blipFill rotWithShape="1">
          <a:blip r:embed="rId2">
            <a:alphaModFix amt="60000"/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6"/>
          <p:cNvSpPr/>
          <p:nvPr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26" descr="A picture containing building,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311" y="1167639"/>
            <a:ext cx="1700213" cy="53064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6"/>
          <p:cNvSpPr txBox="1"/>
          <p:nvPr/>
        </p:nvSpPr>
        <p:spPr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2021 Arm</a:t>
            </a:r>
            <a:endParaRPr sz="1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6"/>
          <p:cNvSpPr/>
          <p:nvPr/>
        </p:nvSpPr>
        <p:spPr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Danke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Gracias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谢谢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ありがとう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Asante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Merci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धन्यवाद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Kiitos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شكرًا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ধন্যবাদ</a:t>
            </a:r>
            <a:b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תודה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losing Slide">
  <p:cSld name="1_Closing Slide">
    <p:bg>
      <p:bgPr>
        <a:solidFill>
          <a:schemeClr val="accen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27"/>
          <p:cNvPicPr preferRelativeResize="0"/>
          <p:nvPr/>
        </p:nvPicPr>
        <p:blipFill rotWithShape="1">
          <a:blip r:embed="rId2">
            <a:alphaModFix amt="60000"/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7"/>
          <p:cNvSpPr/>
          <p:nvPr/>
        </p:nvSpPr>
        <p:spPr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www.arm.com/company/policies/trademarks</a:t>
            </a:r>
            <a:endParaRPr/>
          </a:p>
        </p:txBody>
      </p:sp>
      <p:pic>
        <p:nvPicPr>
          <p:cNvPr id="46" name="Google Shape;46;p27" descr="A picture containing building,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311" y="1167639"/>
            <a:ext cx="1700213" cy="53064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7"/>
          <p:cNvSpPr txBox="1"/>
          <p:nvPr/>
        </p:nvSpPr>
        <p:spPr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2021 Arm</a:t>
            </a:r>
            <a:endParaRPr sz="1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_Title Slide">
  <p:cSld name="10_Title Slide">
    <p:bg>
      <p:bgPr>
        <a:solidFill>
          <a:schemeClr val="accen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9"/>
          <p:cNvPicPr preferRelativeResize="0"/>
          <p:nvPr/>
        </p:nvPicPr>
        <p:blipFill rotWithShape="1">
          <a:blip r:embed="rId2">
            <a:alphaModFix amt="60000"/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9"/>
          <p:cNvSpPr txBox="1">
            <a:spLocks noGrp="1"/>
          </p:cNvSpPr>
          <p:nvPr>
            <p:ph type="title"/>
          </p:nvPr>
        </p:nvSpPr>
        <p:spPr>
          <a:xfrm>
            <a:off x="5016499" y="1207042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marR="0" lvl="1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pic>
        <p:nvPicPr>
          <p:cNvPr id="63" name="Google Shape;63;p29" descr="A picture containing building,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311" y="1167639"/>
            <a:ext cx="1700213" cy="53064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9"/>
          <p:cNvSpPr txBox="1"/>
          <p:nvPr/>
        </p:nvSpPr>
        <p:spPr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2021 Arm</a:t>
            </a:r>
            <a:endParaRPr sz="1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slide w/ Sub">
  <p:cSld name="1 column slide w/ Sub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body" idx="2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2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chemeClr val="dk2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chemeClr val="dk2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▪"/>
              <a:defRPr>
                <a:solidFill>
                  <a:schemeClr val="dk2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chemeClr val="dk2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slide ">
  <p:cSld name="3 column slide 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32"/>
          <p:cNvCxnSpPr/>
          <p:nvPr/>
        </p:nvCxnSpPr>
        <p:spPr>
          <a:xfrm>
            <a:off x="4148138" y="1611050"/>
            <a:ext cx="0" cy="4448438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9" name="Google Shape;79;p32"/>
          <p:cNvCxnSpPr/>
          <p:nvPr/>
        </p:nvCxnSpPr>
        <p:spPr>
          <a:xfrm>
            <a:off x="8051800" y="1611050"/>
            <a:ext cx="0" cy="4448438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" name="Google Shape;80;p32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body" idx="2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>
                <a:solidFill>
                  <a:srgbClr val="38383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>
                <a:solidFill>
                  <a:srgbClr val="38383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>
                <a:solidFill>
                  <a:srgbClr val="38383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body" idx="3"/>
          </p:nvPr>
        </p:nvSpPr>
        <p:spPr>
          <a:xfrm>
            <a:off x="479425" y="1611050"/>
            <a:ext cx="3372645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84" name="Google Shape;84;p32"/>
          <p:cNvSpPr txBox="1">
            <a:spLocks noGrp="1"/>
          </p:cNvSpPr>
          <p:nvPr>
            <p:ph type="body" idx="4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body" idx="5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body" idx="6"/>
          </p:nvPr>
        </p:nvSpPr>
        <p:spPr>
          <a:xfrm>
            <a:off x="4419997" y="1611050"/>
            <a:ext cx="3359945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87" name="Google Shape;87;p32"/>
          <p:cNvSpPr txBox="1">
            <a:spLocks noGrp="1"/>
          </p:cNvSpPr>
          <p:nvPr>
            <p:ph type="body" idx="7"/>
          </p:nvPr>
        </p:nvSpPr>
        <p:spPr>
          <a:xfrm>
            <a:off x="8299449" y="1611050"/>
            <a:ext cx="3413126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slide with images">
  <p:cSld name="3 column slide with image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3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91" name="Google Shape;91;p33"/>
          <p:cNvSpPr txBox="1">
            <a:spLocks noGrp="1"/>
          </p:cNvSpPr>
          <p:nvPr>
            <p:ph type="body" idx="2"/>
          </p:nvPr>
        </p:nvSpPr>
        <p:spPr>
          <a:xfrm>
            <a:off x="8299119" y="2372564"/>
            <a:ext cx="3413455" cy="368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grpSp>
        <p:nvGrpSpPr>
          <p:cNvPr id="92" name="Google Shape;92;p33"/>
          <p:cNvGrpSpPr/>
          <p:nvPr/>
        </p:nvGrpSpPr>
        <p:grpSpPr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93" name="Google Shape;93;p33"/>
            <p:cNvCxnSpPr/>
            <p:nvPr/>
          </p:nvCxnSpPr>
          <p:spPr>
            <a:xfrm>
              <a:off x="3706307" y="1883391"/>
              <a:ext cx="0" cy="4472959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" name="Google Shape;94;p33"/>
            <p:cNvCxnSpPr/>
            <p:nvPr/>
          </p:nvCxnSpPr>
          <p:spPr>
            <a:xfrm>
              <a:off x="7509483" y="1883391"/>
              <a:ext cx="0" cy="4472959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" name="Google Shape;95;p33"/>
          <p:cNvSpPr txBox="1">
            <a:spLocks noGrp="1"/>
          </p:cNvSpPr>
          <p:nvPr>
            <p:ph type="body" idx="3"/>
          </p:nvPr>
        </p:nvSpPr>
        <p:spPr>
          <a:xfrm>
            <a:off x="479425" y="1611050"/>
            <a:ext cx="3372645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96" name="Google Shape;96;p33"/>
          <p:cNvSpPr txBox="1">
            <a:spLocks noGrp="1"/>
          </p:cNvSpPr>
          <p:nvPr>
            <p:ph type="body" idx="4"/>
          </p:nvPr>
        </p:nvSpPr>
        <p:spPr>
          <a:xfrm>
            <a:off x="4416192" y="1611050"/>
            <a:ext cx="3359945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97" name="Google Shape;97;p33"/>
          <p:cNvSpPr txBox="1">
            <a:spLocks noGrp="1"/>
          </p:cNvSpPr>
          <p:nvPr>
            <p:ph type="body" idx="5"/>
          </p:nvPr>
        </p:nvSpPr>
        <p:spPr>
          <a:xfrm>
            <a:off x="8299449" y="1611050"/>
            <a:ext cx="3413126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98" name="Google Shape;98;p33"/>
          <p:cNvSpPr txBox="1">
            <a:spLocks noGrp="1"/>
          </p:cNvSpPr>
          <p:nvPr>
            <p:ph type="body" idx="6"/>
          </p:nvPr>
        </p:nvSpPr>
        <p:spPr>
          <a:xfrm>
            <a:off x="4415863" y="2372564"/>
            <a:ext cx="3360274" cy="368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body" idx="7"/>
          </p:nvPr>
        </p:nvSpPr>
        <p:spPr>
          <a:xfrm>
            <a:off x="479425" y="2372564"/>
            <a:ext cx="3360274" cy="368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l_narrow_wide">
  <p:cSld name="2_col_narrow_w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34"/>
          <p:cNvCxnSpPr/>
          <p:nvPr/>
        </p:nvCxnSpPr>
        <p:spPr>
          <a:xfrm>
            <a:off x="3255004" y="1631950"/>
            <a:ext cx="0" cy="4440604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2" name="Google Shape;102;p34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4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04" name="Google Shape;104;p34"/>
          <p:cNvSpPr txBox="1">
            <a:spLocks noGrp="1"/>
          </p:cNvSpPr>
          <p:nvPr>
            <p:ph type="body" idx="2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05" name="Google Shape;105;p34"/>
          <p:cNvSpPr txBox="1">
            <a:spLocks noGrp="1"/>
          </p:cNvSpPr>
          <p:nvPr>
            <p:ph type="body" idx="3"/>
          </p:nvPr>
        </p:nvSpPr>
        <p:spPr>
          <a:xfrm>
            <a:off x="3416035" y="1631111"/>
            <a:ext cx="8296540" cy="444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 sz="1800"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800"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 sz="1800"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 column slide ">
  <p:cSld name="1_3 column slide 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35"/>
          <p:cNvCxnSpPr/>
          <p:nvPr/>
        </p:nvCxnSpPr>
        <p:spPr>
          <a:xfrm>
            <a:off x="8932863" y="1629287"/>
            <a:ext cx="0" cy="444326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8" name="Google Shape;108;p35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5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10" name="Google Shape;110;p35"/>
          <p:cNvSpPr txBox="1">
            <a:spLocks noGrp="1"/>
          </p:cNvSpPr>
          <p:nvPr>
            <p:ph type="body" idx="2"/>
          </p:nvPr>
        </p:nvSpPr>
        <p:spPr>
          <a:xfrm>
            <a:off x="9037637" y="1629597"/>
            <a:ext cx="2674937" cy="444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11" name="Google Shape;111;p35"/>
          <p:cNvSpPr txBox="1">
            <a:spLocks noGrp="1"/>
          </p:cNvSpPr>
          <p:nvPr>
            <p:ph type="body" idx="3"/>
          </p:nvPr>
        </p:nvSpPr>
        <p:spPr>
          <a:xfrm>
            <a:off x="479425" y="1629287"/>
            <a:ext cx="8348664" cy="444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 sz="1800"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800"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 sz="1800"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/>
          <p:nvPr/>
        </p:nvSpPr>
        <p:spPr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2"/>
          <p:cNvSpPr txBox="1"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–"/>
              <a:defRPr sz="1800" b="0" i="0" u="none" strike="noStrike" cap="none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–"/>
              <a:defRPr sz="1800" b="0" i="0" u="none" strike="noStrike" cap="none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9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9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libri"/>
              <a:buChar char="–"/>
              <a:defRPr sz="1600" b="0" i="0" u="none" strike="noStrike" cap="non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9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9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libri"/>
              <a:buChar char="–"/>
              <a:defRPr sz="1600" b="0" i="0" u="none" strike="noStrike" cap="non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" name="Google Shape;13;p22" descr="A picture containing clock, meter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835847" y="6384924"/>
            <a:ext cx="879904" cy="274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2"/>
          <p:cNvSpPr txBox="1"/>
          <p:nvPr/>
        </p:nvSpPr>
        <p:spPr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© 2021 Arm</a:t>
            </a:r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7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9">
          <p15:clr>
            <a:srgbClr val="F26B43"/>
          </p15:clr>
        </p15:guide>
        <p15:guide id="4" orient="horz" pos="300">
          <p15:clr>
            <a:srgbClr val="F26B43"/>
          </p15:clr>
        </p15:guide>
        <p15:guide id="5" orient="horz" pos="4020">
          <p15:clr>
            <a:srgbClr val="F26B43"/>
          </p15:clr>
        </p15:guide>
        <p15:guide id="6" pos="7378">
          <p15:clr>
            <a:srgbClr val="F26B43"/>
          </p15:clr>
        </p15:guide>
        <p15:guide id="7" pos="302">
          <p15:clr>
            <a:srgbClr val="F26B43"/>
          </p15:clr>
        </p15:guide>
        <p15:guide id="8" pos="70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makecode.microbit.or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gif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8BDDD3EE-CD22-A2C2-07B1-6A773775B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4" y="1814735"/>
            <a:ext cx="8293916" cy="2574186"/>
          </a:xfrm>
        </p:spPr>
        <p:txBody>
          <a:bodyPr/>
          <a:lstStyle/>
          <a:p>
            <a:r>
              <a:rPr lang="en-US" altLang="zh-TW" dirty="0"/>
              <a:t>Team Arm 2023: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sz="4400" dirty="0"/>
              <a:t>Code</a:t>
            </a:r>
            <a:r>
              <a:rPr lang="en-US" altLang="zh-TW" sz="4400" dirty="0">
                <a:solidFill>
                  <a:srgbClr val="00B0F0"/>
                </a:solidFill>
              </a:rPr>
              <a:t>4</a:t>
            </a:r>
            <a:r>
              <a:rPr lang="en-US" altLang="zh-TW" sz="4400" dirty="0"/>
              <a:t>Fun </a:t>
            </a:r>
            <a:r>
              <a:rPr lang="en-US" altLang="zh-TW" sz="4400" dirty="0">
                <a:solidFill>
                  <a:srgbClr val="00B0F0"/>
                </a:solidFill>
              </a:rPr>
              <a:t>2</a:t>
            </a:r>
            <a:r>
              <a:rPr lang="en-US" altLang="zh-TW" sz="4400" dirty="0"/>
              <a:t>Gether</a:t>
            </a:r>
            <a:br>
              <a:rPr lang="en-US" altLang="zh-TW" sz="4400" dirty="0"/>
            </a:br>
            <a:r>
              <a:rPr lang="zh-TW" altLang="en-US" sz="4400" dirty="0"/>
              <a:t>程式科技教育</a:t>
            </a:r>
            <a:br>
              <a:rPr lang="en-US" altLang="zh-TW" sz="4800" dirty="0"/>
            </a:br>
            <a:br>
              <a:rPr lang="en-US" altLang="zh-TW" dirty="0"/>
            </a:br>
            <a:endParaRPr lang="en-US" sz="3600" dirty="0"/>
          </a:p>
        </p:txBody>
      </p:sp>
      <p:sp>
        <p:nvSpPr>
          <p:cNvPr id="14" name="Subtitle 4">
            <a:extLst>
              <a:ext uri="{FF2B5EF4-FFF2-40B4-BE49-F238E27FC236}">
                <a16:creationId xmlns:a16="http://schemas.microsoft.com/office/drawing/2014/main" id="{AFF0F5B6-A4FF-1B8C-C305-8D8A40AC8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4" y="5510384"/>
            <a:ext cx="3259001" cy="702444"/>
          </a:xfrm>
        </p:spPr>
        <p:txBody>
          <a:bodyPr/>
          <a:lstStyle/>
          <a:p>
            <a:r>
              <a:rPr lang="en-US" sz="1800" dirty="0"/>
              <a:t>Arm Taiwan Limited</a:t>
            </a:r>
          </a:p>
        </p:txBody>
      </p:sp>
    </p:spTree>
    <p:extLst>
      <p:ext uri="{BB962C8B-B14F-4D97-AF65-F5344CB8AC3E}">
        <p14:creationId xmlns:p14="http://schemas.microsoft.com/office/powerpoint/2010/main" val="2762313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54CE6-491F-455D-8954-F1AC564F8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腦力激盪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5CDDD-B566-40C1-A983-71BDF82F2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30" name="Picture 6" descr="Wireless Remote Control with micro:bit">
            <a:extLst>
              <a:ext uri="{FF2B5EF4-FFF2-40B4-BE49-F238E27FC236}">
                <a16:creationId xmlns:a16="http://schemas.microsoft.com/office/drawing/2014/main" id="{2450DA20-47BD-438A-BAC5-DD9555E35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3" t="19975" r="7152" b="-6964"/>
          <a:stretch/>
        </p:blipFill>
        <p:spPr bwMode="auto">
          <a:xfrm>
            <a:off x="6430174" y="3967573"/>
            <a:ext cx="3838424" cy="241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op 10 Micro:Bit Projects in 2021 | All3DP">
            <a:extLst>
              <a:ext uri="{FF2B5EF4-FFF2-40B4-BE49-F238E27FC236}">
                <a16:creationId xmlns:a16="http://schemas.microsoft.com/office/drawing/2014/main" id="{E6CC6477-C908-41CE-88F0-BEAC1B050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072" y="991131"/>
            <a:ext cx="3749537" cy="251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:bit Projects - Brown Dog Gadgets Guides">
            <a:extLst>
              <a:ext uri="{FF2B5EF4-FFF2-40B4-BE49-F238E27FC236}">
                <a16:creationId xmlns:a16="http://schemas.microsoft.com/office/drawing/2014/main" id="{93B04CB8-28A1-4A1E-B134-0C6A62244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991131"/>
            <a:ext cx="3361574" cy="251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akey Makey and micro:bit Power Glove – Joylabz Official Makey Makey Store">
            <a:extLst>
              <a:ext uri="{FF2B5EF4-FFF2-40B4-BE49-F238E27FC236}">
                <a16:creationId xmlns:a16="http://schemas.microsoft.com/office/drawing/2014/main" id="{716A7041-7537-4EDD-8926-9C4824DE7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38" y="3967573"/>
            <a:ext cx="3356095" cy="223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537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認識</a:t>
            </a:r>
            <a:r>
              <a:rPr lang="en-US" dirty="0"/>
              <a:t> </a:t>
            </a:r>
            <a:r>
              <a:rPr lang="en-US" dirty="0" err="1"/>
              <a:t>Makecode</a:t>
            </a:r>
            <a:r>
              <a:rPr lang="en-US" dirty="0"/>
              <a:t> (makecode.microbit.org)</a:t>
            </a:r>
            <a:endParaRPr dirty="0"/>
          </a:p>
        </p:txBody>
      </p:sp>
      <p:sp>
        <p:nvSpPr>
          <p:cNvPr id="261" name="Google Shape;261;p9"/>
          <p:cNvSpPr txBox="1"/>
          <p:nvPr/>
        </p:nvSpPr>
        <p:spPr>
          <a:xfrm>
            <a:off x="701833" y="4576633"/>
            <a:ext cx="7672400" cy="19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accent1"/>
              </a:buClr>
              <a:buSzPts val="2667"/>
              <a:buFont typeface="Arial"/>
              <a:buNone/>
            </a:pPr>
            <a:r>
              <a:rPr lang="en-US" sz="2667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Microsoft MakeCode是以積木為基礎的編程環境，</a:t>
            </a:r>
            <a:br>
              <a:rPr lang="en-US" sz="2667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667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直覺式的操作搭配強大的功能，可以讓micro:bit</a:t>
            </a:r>
            <a:br>
              <a:rPr lang="en-US" sz="2667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667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對於各種輸入做出反應，並能切換為JavaScript、Python，是非常助於學習編程的免費平台。</a:t>
            </a:r>
            <a:endParaRPr sz="24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001" y="1432117"/>
            <a:ext cx="11280001" cy="267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3567" y="4519500"/>
            <a:ext cx="2858435" cy="1839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請檢查您頁面呈現的語言，確保它是</a:t>
            </a:r>
            <a:r>
              <a:rPr lang="en-US" sz="2400" b="1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英文版</a:t>
            </a:r>
            <a:r>
              <a:rPr lang="en-US" sz="24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如果為</a:t>
            </a:r>
            <a:r>
              <a:rPr lang="en-US" sz="2400" b="1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中文版</a:t>
            </a:r>
            <a:r>
              <a:rPr lang="en-US" sz="24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，請參考下圖：按右上方的</a:t>
            </a:r>
            <a:r>
              <a:rPr lang="en-US" sz="2400" b="1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"齒輪"</a:t>
            </a:r>
            <a:r>
              <a:rPr lang="en-US" sz="24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並點選</a:t>
            </a:r>
            <a:r>
              <a:rPr lang="en-US" sz="2400" b="1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"語言"</a:t>
            </a:r>
            <a:r>
              <a:rPr lang="en-US" sz="24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進行修改。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269" name="Google Shape;26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740" y="1997801"/>
            <a:ext cx="10926519" cy="469146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0"/>
          <p:cNvSpPr txBox="1"/>
          <p:nvPr/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Makecode</a:t>
            </a:r>
            <a:r>
              <a:rPr lang="en-US" sz="3600" b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3600" b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將語言更改為English </a:t>
            </a:r>
            <a:r>
              <a:rPr lang="en-US" sz="2800" b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2800" b="0" u="sng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makecode.microbit.org</a:t>
            </a:r>
            <a:r>
              <a:rPr lang="en-US" sz="2800" b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3600" b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編程模式：Blocks/JavaScript/Python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76" name="Google Shape;276;p11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277" name="Google Shape;27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25" y="1220783"/>
            <a:ext cx="11233150" cy="5380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fd4eb200a3_1_0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icrosoft JhengHei"/>
                <a:ea typeface="Microsoft JhengHei"/>
                <a:sym typeface="Microsoft JhengHei"/>
              </a:rPr>
              <a:t>#1【on start】 </a:t>
            </a:r>
            <a:r>
              <a:rPr lang="en-US" dirty="0" err="1">
                <a:latin typeface="Microsoft JhengHei"/>
                <a:ea typeface="Microsoft JhengHei"/>
                <a:sym typeface="Microsoft JhengHei"/>
              </a:rPr>
              <a:t>v.s</a:t>
            </a:r>
            <a:r>
              <a:rPr lang="en-US" dirty="0">
                <a:latin typeface="Microsoft JhengHei"/>
                <a:ea typeface="Microsoft JhengHei"/>
                <a:sym typeface="Microsoft JhengHei"/>
              </a:rPr>
              <a:t>. 【forever】</a:t>
            </a:r>
            <a:endParaRPr dirty="0">
              <a:latin typeface="Microsoft JhengHei"/>
              <a:ea typeface="Microsoft JhengHei"/>
              <a:sym typeface="Microsoft JhengHei"/>
            </a:endParaRPr>
          </a:p>
        </p:txBody>
      </p:sp>
      <p:pic>
        <p:nvPicPr>
          <p:cNvPr id="359" name="Google Shape;359;gfd4eb200a3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2900" y="1864550"/>
            <a:ext cx="6248477" cy="39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fd4eb200a3_1_0"/>
          <p:cNvSpPr txBox="1"/>
          <p:nvPr/>
        </p:nvSpPr>
        <p:spPr>
          <a:xfrm>
            <a:off x="1712900" y="1267000"/>
            <a:ext cx="524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如何寫出 "一直閃爍愛心" 來表達對你愛愛愛不完?</a:t>
            </a:r>
            <a:endParaRPr sz="18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EC9C92-A0A5-4967-9A3C-1E2504EB3169}"/>
              </a:ext>
            </a:extLst>
          </p:cNvPr>
          <p:cNvSpPr txBox="1"/>
          <p:nvPr/>
        </p:nvSpPr>
        <p:spPr>
          <a:xfrm>
            <a:off x="7204435" y="622169"/>
            <a:ext cx="2476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microbit-start_forever__1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808D5-7F16-4710-A449-928CA683B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配對你的</a:t>
            </a:r>
            <a:r>
              <a:rPr lang="en-US" altLang="zh-TW" dirty="0"/>
              <a:t> </a:t>
            </a:r>
            <a:r>
              <a:rPr lang="en-US" altLang="zh-TW" dirty="0" err="1"/>
              <a:t>micro:bit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15C7F-1677-492C-8AAD-FBE1AA938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09A6A-0F63-4251-A4CF-AC3534680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31" y="1246699"/>
            <a:ext cx="5873579" cy="5092231"/>
          </a:xfrm>
          <a:prstGeom prst="rect">
            <a:avLst/>
          </a:prstGeom>
        </p:spPr>
      </p:pic>
      <p:sp>
        <p:nvSpPr>
          <p:cNvPr id="6" name="Google Shape;445;gf7721ea510_0_12">
            <a:extLst>
              <a:ext uri="{FF2B5EF4-FFF2-40B4-BE49-F238E27FC236}">
                <a16:creationId xmlns:a16="http://schemas.microsoft.com/office/drawing/2014/main" id="{936423F4-D2AF-462E-B130-A52972CF11AF}"/>
              </a:ext>
            </a:extLst>
          </p:cNvPr>
          <p:cNvSpPr txBox="1"/>
          <p:nvPr/>
        </p:nvSpPr>
        <p:spPr>
          <a:xfrm>
            <a:off x="537091" y="4881990"/>
            <a:ext cx="38196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3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33A4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</a:t>
            </a:r>
            <a:r>
              <a:rPr lang="en-US" sz="2400" b="1" i="0" u="none" strike="noStrike" cap="none" dirty="0" err="1">
                <a:solidFill>
                  <a:srgbClr val="233A4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</a:t>
            </a:r>
            <a:r>
              <a:rPr lang="en-US" sz="2400" b="1" i="0" u="none" strike="noStrike" cap="none" dirty="0" err="1">
                <a:solidFill>
                  <a:srgbClr val="233A44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Connect</a:t>
            </a:r>
            <a:r>
              <a:rPr lang="en-US" sz="2400" b="1" i="0" u="none" strike="noStrike" cap="none" dirty="0">
                <a:solidFill>
                  <a:srgbClr val="233A44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device</a:t>
            </a:r>
            <a:endParaRPr sz="2400" b="1" dirty="0">
              <a:solidFill>
                <a:srgbClr val="233A44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7" name="Google Shape;446;gf7721ea510_0_12">
            <a:extLst>
              <a:ext uri="{FF2B5EF4-FFF2-40B4-BE49-F238E27FC236}">
                <a16:creationId xmlns:a16="http://schemas.microsoft.com/office/drawing/2014/main" id="{44612AD5-2139-4BDE-83AC-EE00B92AAA4C}"/>
              </a:ext>
            </a:extLst>
          </p:cNvPr>
          <p:cNvSpPr/>
          <p:nvPr/>
        </p:nvSpPr>
        <p:spPr>
          <a:xfrm>
            <a:off x="4085969" y="4964993"/>
            <a:ext cx="2067697" cy="3620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1734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1E755-1062-498B-BDFC-F465FB29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配對你的</a:t>
            </a:r>
            <a:r>
              <a:rPr lang="en-US" altLang="zh-TW" dirty="0"/>
              <a:t> </a:t>
            </a:r>
            <a:r>
              <a:rPr lang="en-US" altLang="zh-TW" dirty="0" err="1"/>
              <a:t>micro:bit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792DA-A6CA-4F1D-A097-35E63E121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92044-4044-468B-9922-05E9E3B4A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171111"/>
            <a:ext cx="4962077" cy="2519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7F7579-BBD0-493A-8A06-5F2B64488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" y="3952649"/>
            <a:ext cx="4957626" cy="2519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0BC43C-81A6-4C33-B1C3-C194B5DD2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504" y="1176527"/>
            <a:ext cx="5305425" cy="51339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660BC7-7929-442D-A060-86817491A332}"/>
              </a:ext>
            </a:extLst>
          </p:cNvPr>
          <p:cNvSpPr/>
          <p:nvPr/>
        </p:nvSpPr>
        <p:spPr>
          <a:xfrm>
            <a:off x="4621429" y="3204519"/>
            <a:ext cx="799069" cy="395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0BE39F-A642-41C5-86CD-04E78701BB67}"/>
              </a:ext>
            </a:extLst>
          </p:cNvPr>
          <p:cNvSpPr/>
          <p:nvPr/>
        </p:nvSpPr>
        <p:spPr>
          <a:xfrm>
            <a:off x="9234616" y="5741770"/>
            <a:ext cx="1005081" cy="395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551CF3-2A10-46A4-A807-64CE4CF6971B}"/>
              </a:ext>
            </a:extLst>
          </p:cNvPr>
          <p:cNvSpPr/>
          <p:nvPr/>
        </p:nvSpPr>
        <p:spPr>
          <a:xfrm>
            <a:off x="4625545" y="6009505"/>
            <a:ext cx="799069" cy="395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94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f7721ea510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575" y="975350"/>
            <a:ext cx="7967600" cy="52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f7721ea510_0_12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下載程式</a:t>
            </a:r>
            <a:r>
              <a:rPr lang="en-US" dirty="0" err="1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hex</a:t>
            </a: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檔案</a:t>
            </a:r>
            <a:endParaRPr dirty="0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5" name="Google Shape;445;gf7721ea510_0_12"/>
          <p:cNvSpPr txBox="1"/>
          <p:nvPr/>
        </p:nvSpPr>
        <p:spPr>
          <a:xfrm>
            <a:off x="139975" y="4626886"/>
            <a:ext cx="38196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3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33A4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</a:t>
            </a:r>
            <a:r>
              <a:rPr lang="en-US" sz="2400" b="1" i="0" u="none" strike="noStrike" cap="none" dirty="0" err="1">
                <a:solidFill>
                  <a:srgbClr val="233A4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點選左下角的</a:t>
            </a:r>
            <a:r>
              <a:rPr lang="en-US" sz="2400" b="1" i="0" u="none" strike="noStrike" cap="none" dirty="0" err="1">
                <a:solidFill>
                  <a:srgbClr val="233A44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Download</a:t>
            </a:r>
            <a:endParaRPr sz="2400" b="1" dirty="0">
              <a:solidFill>
                <a:srgbClr val="233A44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3000"/>
              <a:buFont typeface="Arial"/>
              <a:buNone/>
            </a:pPr>
            <a:r>
              <a:rPr lang="en-US" sz="2400" b="1" i="0" u="none" strike="noStrike" cap="none" dirty="0" err="1">
                <a:solidFill>
                  <a:srgbClr val="233A4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即可下載程式_hex.檔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d4eb200a3_1_21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Makecode_</a:t>
            </a:r>
            <a:r>
              <a:rPr lang="en-US" b="1">
                <a:solidFill>
                  <a:srgbClr val="3C78D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【Basic 】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基本常用項目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67" name="Google Shape;367;gfd4eb200a3_1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251" y="1648341"/>
            <a:ext cx="1959482" cy="143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fd4eb200a3_1_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112" y="3705433"/>
            <a:ext cx="2012350" cy="1592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fd4eb200a3_1_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47302" y="3694211"/>
            <a:ext cx="2012350" cy="161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fd4eb200a3_1_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89109" y="1672565"/>
            <a:ext cx="2457229" cy="1381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fd4eb200a3_1_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65561" y="1407065"/>
            <a:ext cx="2012352" cy="159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fd4eb200a3_1_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79536" y="3737761"/>
            <a:ext cx="2111231" cy="155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fd4eb200a3_1_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97147" y="1399672"/>
            <a:ext cx="2012380" cy="160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fd4eb200a3_1_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71626" y="3182156"/>
            <a:ext cx="1586981" cy="2432068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fd4eb200a3_1_21"/>
          <p:cNvSpPr txBox="1"/>
          <p:nvPr/>
        </p:nvSpPr>
        <p:spPr>
          <a:xfrm>
            <a:off x="2850867" y="3203626"/>
            <a:ext cx="512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icrosoft JhengHei"/>
                <a:ea typeface="Microsoft JhengHei"/>
                <a:cs typeface="Microsoft JhengHei"/>
                <a:sym typeface="Microsoft JhengHei"/>
              </a:rPr>
              <a:t>※包含字母、數字和標點符號。</a:t>
            </a:r>
            <a:endParaRPr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376" name="Google Shape;376;gfd4eb200a3_1_21"/>
          <p:cNvCxnSpPr/>
          <p:nvPr/>
        </p:nvCxnSpPr>
        <p:spPr>
          <a:xfrm>
            <a:off x="3993131" y="2592387"/>
            <a:ext cx="12900" cy="624600"/>
          </a:xfrm>
          <a:prstGeom prst="straightConnector1">
            <a:avLst/>
          </a:prstGeom>
          <a:noFill/>
          <a:ln w="9525" cap="flat" cmpd="sng">
            <a:solidFill>
              <a:srgbClr val="233A4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d4eb200a3_2_0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Makecode_右鍵操作技巧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2" name="Google Shape;392;gfd4eb200a3_2_0"/>
          <p:cNvSpPr txBox="1"/>
          <p:nvPr/>
        </p:nvSpPr>
        <p:spPr>
          <a:xfrm>
            <a:off x="5425514" y="3128137"/>
            <a:ext cx="5935800" cy="156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CC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Duplicate：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複製積木</a:t>
            </a:r>
            <a:br>
              <a:rPr lang="en-US" sz="18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1800" b="1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Add Comment：</a:t>
            </a:r>
            <a:r>
              <a:rPr lang="en-US" sz="18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添加註解</a:t>
            </a:r>
            <a:br>
              <a:rPr lang="en-US" sz="18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1800" b="1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Collapse Block：</a:t>
            </a:r>
            <a:r>
              <a:rPr lang="en-US" sz="18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摺疊積木</a:t>
            </a:r>
            <a:br>
              <a:rPr lang="en-US" sz="18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1800" b="1">
                <a:solidFill>
                  <a:srgbClr val="CC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Delete Blocks：</a:t>
            </a:r>
            <a:r>
              <a:rPr lang="en-US" sz="1800" b="1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刪除積木</a:t>
            </a:r>
            <a:br>
              <a:rPr lang="en-US" sz="18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1800" b="1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Help：</a:t>
            </a:r>
            <a:r>
              <a:rPr lang="en-US" sz="18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連結到官網，向您解釋積木的用途</a:t>
            </a:r>
            <a:endParaRPr sz="1800"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93" name="Google Shape;393;gfd4eb200a3_2_0"/>
          <p:cNvSpPr txBox="1"/>
          <p:nvPr/>
        </p:nvSpPr>
        <p:spPr>
          <a:xfrm>
            <a:off x="401225" y="1665822"/>
            <a:ext cx="68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※將滑鼠游標放在積木上，點按右鍵叫出功能</a:t>
            </a:r>
            <a:endParaRPr sz="1800"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94" name="Google Shape;394;gfd4eb200a3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295" y="2559962"/>
            <a:ext cx="4229039" cy="3559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這些都需要什麼</a:t>
            </a:r>
            <a:r>
              <a:rPr lang="en-US" altLang="zh-TW" dirty="0"/>
              <a:t> ??? </a:t>
            </a:r>
            <a:endParaRPr dirty="0"/>
          </a:p>
        </p:txBody>
      </p:sp>
      <p:sp>
        <p:nvSpPr>
          <p:cNvPr id="222" name="Google Shape;222;p5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223" name="Google Shape;223;p5" descr="Android, mobile, phone, smartphone Free Icon of Colored Hand Phone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952" y="1091968"/>
            <a:ext cx="2164444" cy="216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" descr="Robot arm Icons - 3,486 free vector ic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9066" y="1083603"/>
            <a:ext cx="2172809" cy="217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6796" y="3624492"/>
            <a:ext cx="3079750" cy="286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amera, camera element, cmos, electronicparts, image sensor, part icon -  Download on Iconfinder">
            <a:extLst>
              <a:ext uri="{FF2B5EF4-FFF2-40B4-BE49-F238E27FC236}">
                <a16:creationId xmlns:a16="http://schemas.microsoft.com/office/drawing/2014/main" id="{7492CA0B-18BE-4C1C-9A24-1EFD8F1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52" y="3675106"/>
            <a:ext cx="2863034" cy="286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tness Tracker Icon, Isometric 3d Style Stock Vector - Illustration of  fitbit, healthcare: 79436583">
            <a:extLst>
              <a:ext uri="{FF2B5EF4-FFF2-40B4-BE49-F238E27FC236}">
                <a16:creationId xmlns:a16="http://schemas.microsoft.com/office/drawing/2014/main" id="{B207EFA7-82FE-420F-96A0-BB7F5578C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96" y="1208981"/>
            <a:ext cx="2377641" cy="237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扫地机器人图标-有SVG,PNG,EPS格式-寻图标">
            <a:extLst>
              <a:ext uri="{FF2B5EF4-FFF2-40B4-BE49-F238E27FC236}">
                <a16:creationId xmlns:a16="http://schemas.microsoft.com/office/drawing/2014/main" id="{6518BDFC-850B-469C-B1A5-3358CEAD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17" y="3863765"/>
            <a:ext cx="2460007" cy="246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561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d4eb200a3_2_10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#2 </a:t>
            </a: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Makecode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30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A鍵</a:t>
            </a:r>
            <a:r>
              <a:rPr lang="en-US" sz="3000" dirty="0">
                <a:latin typeface="Microsoft JhengHei"/>
                <a:ea typeface="Microsoft JhengHei"/>
                <a:cs typeface="Microsoft JhengHei"/>
                <a:sym typeface="Microsoft JhengHei"/>
              </a:rPr>
              <a:t>, </a:t>
            </a:r>
            <a:r>
              <a:rPr lang="en-US" sz="3000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B鍵在哪裡</a:t>
            </a:r>
            <a:r>
              <a:rPr lang="en-US" sz="3000" dirty="0"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sz="3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01" name="Google Shape;401;gfd4eb200a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1977" y="2772084"/>
            <a:ext cx="3479482" cy="26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fd4eb200a3_2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8933" y="1750065"/>
            <a:ext cx="5443830" cy="43692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7C2469-CF12-4DA1-99CA-66CF52950B36}"/>
              </a:ext>
            </a:extLst>
          </p:cNvPr>
          <p:cNvSpPr txBox="1"/>
          <p:nvPr/>
        </p:nvSpPr>
        <p:spPr>
          <a:xfrm>
            <a:off x="8417891" y="721453"/>
            <a:ext cx="2328406" cy="311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microbit-press_A_B_AB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d4eb200a3_2_10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#3 </a:t>
            </a: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Makecode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動起來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" name="Google Shape;1494;p160">
            <a:extLst>
              <a:ext uri="{FF2B5EF4-FFF2-40B4-BE49-F238E27FC236}">
                <a16:creationId xmlns:a16="http://schemas.microsoft.com/office/drawing/2014/main" id="{2E602830-BA2D-4F56-960B-A61B9D2B55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9172" y="476250"/>
            <a:ext cx="1570414" cy="6206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495;p160">
            <a:extLst>
              <a:ext uri="{FF2B5EF4-FFF2-40B4-BE49-F238E27FC236}">
                <a16:creationId xmlns:a16="http://schemas.microsoft.com/office/drawing/2014/main" id="{05F8C85E-DCF7-4BBF-9DF0-EA04BDFEA0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029" y="535814"/>
            <a:ext cx="2191586" cy="5913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496;p160">
            <a:extLst>
              <a:ext uri="{FF2B5EF4-FFF2-40B4-BE49-F238E27FC236}">
                <a16:creationId xmlns:a16="http://schemas.microsoft.com/office/drawing/2014/main" id="{9DC87097-0A80-4EDB-9BEC-16EA7D50BAC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575" y="1594574"/>
            <a:ext cx="4325799" cy="347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497;p160">
            <a:extLst>
              <a:ext uri="{FF2B5EF4-FFF2-40B4-BE49-F238E27FC236}">
                <a16:creationId xmlns:a16="http://schemas.microsoft.com/office/drawing/2014/main" id="{EDC3E460-C4B4-4D5E-AAD7-F7160F32BC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45794" y="2229593"/>
            <a:ext cx="2042239" cy="1392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0753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7721ea510_0_6"/>
          <p:cNvSpPr txBox="1">
            <a:spLocks noGrp="1"/>
          </p:cNvSpPr>
          <p:nvPr>
            <p:ph type="title"/>
          </p:nvPr>
        </p:nvSpPr>
        <p:spPr>
          <a:xfrm>
            <a:off x="479400" y="476250"/>
            <a:ext cx="11233200" cy="65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#4 </a:t>
            </a: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Makecode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計步器大挑戰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91" name="Google Shape;491;gf7721ea510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3112" y="2424399"/>
            <a:ext cx="3285802" cy="26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f7721ea510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28" y="1131150"/>
            <a:ext cx="3291696" cy="506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f7721ea510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6087" y="2243838"/>
            <a:ext cx="3475026" cy="28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7721ea510_0_6"/>
          <p:cNvSpPr txBox="1">
            <a:spLocks noGrp="1"/>
          </p:cNvSpPr>
          <p:nvPr>
            <p:ph type="title"/>
          </p:nvPr>
        </p:nvSpPr>
        <p:spPr>
          <a:xfrm>
            <a:off x="479400" y="476250"/>
            <a:ext cx="11233200" cy="65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#5 </a:t>
            </a: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Makecode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聲浪太強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" name="Google Shape;1588;p169">
            <a:extLst>
              <a:ext uri="{FF2B5EF4-FFF2-40B4-BE49-F238E27FC236}">
                <a16:creationId xmlns:a16="http://schemas.microsoft.com/office/drawing/2014/main" id="{AE87141E-4D53-4460-8A3C-BF333F445E4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768" y="1129134"/>
            <a:ext cx="9816465" cy="5132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91;p169">
            <a:extLst>
              <a:ext uri="{FF2B5EF4-FFF2-40B4-BE49-F238E27FC236}">
                <a16:creationId xmlns:a16="http://schemas.microsoft.com/office/drawing/2014/main" id="{C7391491-5181-418B-A0CE-D9B87E32EB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234" y="1810701"/>
            <a:ext cx="3798300" cy="3063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830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7721ea510_0_42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Makecode</a:t>
            </a:r>
            <a:r>
              <a:rPr lang="en-US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認識音樂的規則－音名唱名</a:t>
            </a:r>
            <a:endParaRPr dirty="0"/>
          </a:p>
        </p:txBody>
      </p:sp>
      <p:pic>
        <p:nvPicPr>
          <p:cNvPr id="501" name="Google Shape;501;gf7721ea510_0_42" descr="初学钢琴，小心别混淆了唱名、音级与音名！_音阶"/>
          <p:cNvPicPr preferRelativeResize="0"/>
          <p:nvPr/>
        </p:nvPicPr>
        <p:blipFill rotWithShape="1">
          <a:blip r:embed="rId3">
            <a:alphaModFix/>
          </a:blip>
          <a:srcRect l="10976" b="-6428"/>
          <a:stretch/>
        </p:blipFill>
        <p:spPr>
          <a:xfrm>
            <a:off x="2130490" y="1131151"/>
            <a:ext cx="6388500" cy="23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f7721ea510_0_42"/>
          <p:cNvSpPr txBox="1"/>
          <p:nvPr/>
        </p:nvSpPr>
        <p:spPr>
          <a:xfrm>
            <a:off x="1445076" y="2196094"/>
            <a:ext cx="903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音名</a:t>
            </a:r>
            <a:endParaRPr sz="1400" b="1" i="0" u="none" strike="noStrike" cap="none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唱名</a:t>
            </a:r>
            <a:endParaRPr sz="1400" b="1" i="0" u="none" strike="noStrike" cap="none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簡譜</a:t>
            </a:r>
            <a:endParaRPr sz="1400" b="1" i="0" u="none" strike="noStrike" cap="none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03" name="Google Shape;503;gf7721ea510_0_42" descr="謬思樂想MUSILISHART ~: 音名、唱名與簡譜(樂理初中階)"/>
          <p:cNvPicPr preferRelativeResize="0"/>
          <p:nvPr/>
        </p:nvPicPr>
        <p:blipFill rotWithShape="1">
          <a:blip r:embed="rId4">
            <a:alphaModFix/>
          </a:blip>
          <a:srcRect b="13434"/>
          <a:stretch/>
        </p:blipFill>
        <p:spPr>
          <a:xfrm>
            <a:off x="2230307" y="3663038"/>
            <a:ext cx="6264323" cy="2538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f7721ea510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0899" y="1131151"/>
            <a:ext cx="2888666" cy="23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gf7721ea510_1_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25" y="1411435"/>
            <a:ext cx="7871506" cy="378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f7721ea510_1_3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7475" y="418324"/>
            <a:ext cx="2777100" cy="94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1" name="Google Shape;511;gf7721ea510_1_393"/>
          <p:cNvCxnSpPr/>
          <p:nvPr/>
        </p:nvCxnSpPr>
        <p:spPr>
          <a:xfrm rot="10800000" flipH="1">
            <a:off x="4894582" y="1961157"/>
            <a:ext cx="594600" cy="36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2" name="Google Shape;512;gf7721ea510_1_393"/>
          <p:cNvSpPr txBox="1"/>
          <p:nvPr/>
        </p:nvSpPr>
        <p:spPr>
          <a:xfrm>
            <a:off x="5370971" y="1359726"/>
            <a:ext cx="3854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Microsoft JhengHei"/>
                <a:ea typeface="Microsoft JhengHei"/>
                <a:cs typeface="Microsoft JhengHei"/>
                <a:sym typeface="Microsoft JhengHei"/>
              </a:rPr>
              <a:t>※數值代表聲音的</a:t>
            </a:r>
            <a:r>
              <a:rPr lang="en-US" sz="1900" b="1" u="sng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頻率</a:t>
            </a:r>
            <a:endParaRPr sz="19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513" name="Google Shape;513;gf7721ea510_1_393"/>
          <p:cNvCxnSpPr/>
          <p:nvPr/>
        </p:nvCxnSpPr>
        <p:spPr>
          <a:xfrm>
            <a:off x="5437258" y="4996927"/>
            <a:ext cx="1095300" cy="5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4" name="Google Shape;514;gf7721ea510_1_393"/>
          <p:cNvSpPr txBox="1"/>
          <p:nvPr/>
        </p:nvSpPr>
        <p:spPr>
          <a:xfrm>
            <a:off x="6448856" y="5431744"/>
            <a:ext cx="3854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Microsoft JhengHei"/>
                <a:ea typeface="Microsoft JhengHei"/>
                <a:cs typeface="Microsoft JhengHei"/>
                <a:sym typeface="Microsoft JhengHei"/>
              </a:rPr>
              <a:t>※聲音的</a:t>
            </a:r>
            <a:r>
              <a:rPr lang="en-US" sz="1900" b="1" u="sng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音名</a:t>
            </a:r>
            <a:endParaRPr sz="19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15" name="Google Shape;515;gf7721ea510_1_393"/>
          <p:cNvSpPr txBox="1">
            <a:spLocks noGrp="1"/>
          </p:cNvSpPr>
          <p:nvPr>
            <p:ph type="title"/>
          </p:nvPr>
        </p:nvSpPr>
        <p:spPr>
          <a:xfrm>
            <a:off x="479400" y="476250"/>
            <a:ext cx="8584200" cy="65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Makecode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創作你的音樂</a:t>
            </a:r>
            <a:endParaRPr sz="3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gf7721ea510_1_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710" y="2506674"/>
            <a:ext cx="7613969" cy="3664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f7721ea510_1_4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63600" y="426492"/>
            <a:ext cx="3128500" cy="1060533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f7721ea510_1_405"/>
          <p:cNvSpPr txBox="1"/>
          <p:nvPr/>
        </p:nvSpPr>
        <p:spPr>
          <a:xfrm>
            <a:off x="2478275" y="5054156"/>
            <a:ext cx="7311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　低音(Low)    　</a:t>
            </a:r>
            <a:r>
              <a:rPr lang="en-US" sz="1900" b="1">
                <a:latin typeface="Microsoft JhengHei"/>
                <a:ea typeface="Microsoft JhengHei"/>
                <a:cs typeface="Microsoft JhengHei"/>
                <a:sym typeface="Microsoft JhengHei"/>
              </a:rPr>
              <a:t>　</a:t>
            </a:r>
            <a:r>
              <a:rPr lang="en-US" sz="1900" b="1">
                <a:solidFill>
                  <a:srgbClr val="38761D"/>
                </a:solidFill>
                <a:highlight>
                  <a:schemeClr val="dk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中音(Middle) </a:t>
            </a:r>
            <a:r>
              <a:rPr lang="en-US" sz="1900" b="1">
                <a:highlight>
                  <a:schemeClr val="dk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    </a:t>
            </a:r>
            <a:r>
              <a:rPr lang="en-US" sz="1900" b="1">
                <a:latin typeface="Microsoft JhengHei"/>
                <a:ea typeface="Microsoft JhengHei"/>
                <a:cs typeface="Microsoft JhengHei"/>
                <a:sym typeface="Microsoft JhengHei"/>
              </a:rPr>
              <a:t>　　</a:t>
            </a:r>
            <a:r>
              <a:rPr lang="en-US" sz="1900" b="1">
                <a:highlight>
                  <a:schemeClr val="dk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　</a:t>
            </a:r>
            <a:r>
              <a:rPr lang="en-US" sz="1900" b="1">
                <a:solidFill>
                  <a:srgbClr val="CC0000"/>
                </a:solidFill>
                <a:highlight>
                  <a:schemeClr val="dk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高音(High)</a:t>
            </a:r>
            <a:endParaRPr sz="1900">
              <a:highlight>
                <a:schemeClr val="dk1"/>
              </a:highlight>
            </a:endParaRPr>
          </a:p>
        </p:txBody>
      </p:sp>
      <p:sp>
        <p:nvSpPr>
          <p:cNvPr id="523" name="Google Shape;523;gf7721ea510_1_405"/>
          <p:cNvSpPr txBox="1"/>
          <p:nvPr/>
        </p:nvSpPr>
        <p:spPr>
          <a:xfrm>
            <a:off x="587824" y="1696700"/>
            <a:ext cx="10720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latin typeface="Microsoft JhengHei"/>
                <a:ea typeface="Microsoft JhengHei"/>
                <a:cs typeface="Microsoft JhengHei"/>
                <a:sym typeface="Microsoft JhengHei"/>
              </a:rPr>
              <a:t>※低音(Low)、</a:t>
            </a:r>
            <a:r>
              <a:rPr lang="en-US" sz="2300" b="1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中音(Middle)</a:t>
            </a:r>
            <a:r>
              <a:rPr lang="en-US" sz="2300" b="1"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sz="2300" b="1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高音(High)</a:t>
            </a:r>
            <a:r>
              <a:rPr lang="en-US" sz="2300" b="1">
                <a:latin typeface="Microsoft JhengHei"/>
                <a:ea typeface="Microsoft JhengHei"/>
                <a:cs typeface="Microsoft JhengHei"/>
                <a:sym typeface="Microsoft JhengHei"/>
              </a:rPr>
              <a:t>各有一組CDEFGAB可使用。</a:t>
            </a:r>
            <a:endParaRPr sz="23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24" name="Google Shape;524;gf7721ea510_1_405"/>
          <p:cNvSpPr txBox="1">
            <a:spLocks noGrp="1"/>
          </p:cNvSpPr>
          <p:nvPr>
            <p:ph type="title"/>
          </p:nvPr>
        </p:nvSpPr>
        <p:spPr>
          <a:xfrm>
            <a:off x="479400" y="476250"/>
            <a:ext cx="8584200" cy="65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Makecode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自由創作你的音樂</a:t>
            </a:r>
            <a:endParaRPr sz="30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gf7721ea510_1_4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733" y="3940210"/>
            <a:ext cx="2188766" cy="210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f7721ea510_1_4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4933" y="4783067"/>
            <a:ext cx="2117453" cy="721433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f7721ea510_1_415"/>
          <p:cNvSpPr txBox="1"/>
          <p:nvPr/>
        </p:nvSpPr>
        <p:spPr>
          <a:xfrm>
            <a:off x="2853133" y="4825767"/>
            <a:ext cx="19431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※休息</a:t>
            </a:r>
            <a:r>
              <a:rPr lang="en-US" sz="25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一拍</a:t>
            </a:r>
            <a:endParaRPr sz="2500" b="1" i="0" u="none" strike="noStrike" cap="none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32" name="Google Shape;532;gf7721ea510_1_415"/>
          <p:cNvSpPr txBox="1"/>
          <p:nvPr/>
        </p:nvSpPr>
        <p:spPr>
          <a:xfrm>
            <a:off x="543724" y="1706325"/>
            <a:ext cx="6248700" cy="1477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CDEC </a:t>
            </a:r>
            <a:r>
              <a:rPr lang="en-US" sz="400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一拍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 CDEC </a:t>
            </a:r>
            <a:r>
              <a:rPr lang="en-US" sz="400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一拍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EFG </a:t>
            </a:r>
            <a:r>
              <a:rPr lang="en-US" sz="400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一拍</a:t>
            </a:r>
            <a:r>
              <a:rPr lang="en-US" sz="4000">
                <a:latin typeface="Microsoft JhengHei"/>
                <a:ea typeface="Microsoft JhengHei"/>
                <a:cs typeface="Microsoft JhengHei"/>
                <a:sym typeface="Microsoft JhengHei"/>
              </a:rPr>
              <a:t> EFG</a:t>
            </a:r>
            <a:endParaRPr sz="4000"/>
          </a:p>
        </p:txBody>
      </p:sp>
      <p:pic>
        <p:nvPicPr>
          <p:cNvPr id="533" name="Google Shape;533;gf7721ea510_1_4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7075" y="209925"/>
            <a:ext cx="2885150" cy="6443648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f7721ea510_1_415"/>
          <p:cNvSpPr txBox="1">
            <a:spLocks noGrp="1"/>
          </p:cNvSpPr>
          <p:nvPr>
            <p:ph type="title"/>
          </p:nvPr>
        </p:nvSpPr>
        <p:spPr>
          <a:xfrm>
            <a:off x="479400" y="476250"/>
            <a:ext cx="8584200" cy="65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#7 </a:t>
            </a: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Makecode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猜猜什麼旋律</a:t>
            </a:r>
            <a:endParaRPr sz="3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189969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f7721ea510_1_415"/>
          <p:cNvSpPr txBox="1">
            <a:spLocks noGrp="1"/>
          </p:cNvSpPr>
          <p:nvPr>
            <p:ph type="title"/>
          </p:nvPr>
        </p:nvSpPr>
        <p:spPr>
          <a:xfrm>
            <a:off x="479400" y="476250"/>
            <a:ext cx="8584200" cy="65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#8 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平衡大考驗</a:t>
            </a:r>
            <a:endParaRPr sz="3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36956-7611-48E4-8DDB-D952BE97F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85" y="1007588"/>
            <a:ext cx="3429000" cy="5238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EECD28-2252-4759-B20E-E8BAFBE6B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0" y="1007588"/>
            <a:ext cx="3581400" cy="541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950A60-A5A8-4217-BE7D-E6AF1B07F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186" y="95250"/>
            <a:ext cx="3571875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1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C78F-B684-FBB9-BC55-4EC244EC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#9 </a:t>
            </a:r>
            <a:r>
              <a:rPr lang="zh-TW" altLang="en-US" dirty="0"/>
              <a:t>進階課程</a:t>
            </a:r>
            <a:endParaRPr lang="en-US" dirty="0"/>
          </a:p>
        </p:txBody>
      </p:sp>
      <p:pic>
        <p:nvPicPr>
          <p:cNvPr id="3" name="Picture 5" descr="A picture containing text, indoor, different&#10;&#10;Description automatically generated">
            <a:extLst>
              <a:ext uri="{FF2B5EF4-FFF2-40B4-BE49-F238E27FC236}">
                <a16:creationId xmlns:a16="http://schemas.microsoft.com/office/drawing/2014/main" id="{252BAE68-7E8E-0563-5C3C-673E47430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" y="1467097"/>
            <a:ext cx="6523511" cy="348837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5085F4D-28E4-7C92-082B-FAB8DFCFE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927" y="1239180"/>
            <a:ext cx="3855389" cy="514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29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Cortex-A</a:t>
            </a:r>
            <a:endParaRPr dirty="0"/>
          </a:p>
        </p:txBody>
      </p:sp>
      <p:pic>
        <p:nvPicPr>
          <p:cNvPr id="215" name="Google Shape;215;p4"/>
          <p:cNvPicPr preferRelativeResize="0"/>
          <p:nvPr/>
        </p:nvPicPr>
        <p:blipFill rotWithShape="1">
          <a:blip r:embed="rId3">
            <a:alphaModFix/>
          </a:blip>
          <a:srcRect l="2" t="272" r="67619" b="-272"/>
          <a:stretch/>
        </p:blipFill>
        <p:spPr>
          <a:xfrm>
            <a:off x="479426" y="1032715"/>
            <a:ext cx="2865136" cy="45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3;p5" descr="Android, mobile, phone, smartphone Free Icon of Colored Hand Phone Icons">
            <a:extLst>
              <a:ext uri="{FF2B5EF4-FFF2-40B4-BE49-F238E27FC236}">
                <a16:creationId xmlns:a16="http://schemas.microsoft.com/office/drawing/2014/main" id="{E9086441-2EDF-44FD-905D-F8709A63CC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9050" y="2434736"/>
            <a:ext cx="2164444" cy="216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26;p5">
            <a:extLst>
              <a:ext uri="{FF2B5EF4-FFF2-40B4-BE49-F238E27FC236}">
                <a16:creationId xmlns:a16="http://schemas.microsoft.com/office/drawing/2014/main" id="{47344ACC-A878-4FBA-A940-1FCC7D22518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61931" y="1997483"/>
            <a:ext cx="3079750" cy="286303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14;p4">
            <a:extLst>
              <a:ext uri="{FF2B5EF4-FFF2-40B4-BE49-F238E27FC236}">
                <a16:creationId xmlns:a16="http://schemas.microsoft.com/office/drawing/2014/main" id="{9C1A3C56-12B1-49AF-B639-F7CDDDBCDD1E}"/>
              </a:ext>
            </a:extLst>
          </p:cNvPr>
          <p:cNvSpPr txBox="1">
            <a:spLocks/>
          </p:cNvSpPr>
          <p:nvPr/>
        </p:nvSpPr>
        <p:spPr>
          <a:xfrm>
            <a:off x="4044342" y="1128113"/>
            <a:ext cx="2932816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 dirty="0"/>
              <a:t>我最聰明</a:t>
            </a:r>
            <a:r>
              <a:rPr lang="en-US" altLang="zh-TW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1B5FA-D73D-CBE1-AF1D-42871E0CD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#9 Extensions </a:t>
            </a:r>
            <a:r>
              <a:rPr lang="en-US" dirty="0" err="1"/>
              <a:t>Neopixel</a:t>
            </a:r>
            <a:endParaRPr lang="en-US" dirty="0"/>
          </a:p>
        </p:txBody>
      </p:sp>
      <p:pic>
        <p:nvPicPr>
          <p:cNvPr id="3" name="Google Shape;1056;p103">
            <a:extLst>
              <a:ext uri="{FF2B5EF4-FFF2-40B4-BE49-F238E27FC236}">
                <a16:creationId xmlns:a16="http://schemas.microsoft.com/office/drawing/2014/main" id="{9E23BBB0-E825-E9C3-8D32-A276EF01E12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32257" y="2638634"/>
            <a:ext cx="7181145" cy="291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58;p103">
            <a:extLst>
              <a:ext uri="{FF2B5EF4-FFF2-40B4-BE49-F238E27FC236}">
                <a16:creationId xmlns:a16="http://schemas.microsoft.com/office/drawing/2014/main" id="{B0A56E35-CA4F-A25B-880C-6B850A4F412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67" y="2638633"/>
            <a:ext cx="4033199" cy="29502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59;p103">
            <a:extLst>
              <a:ext uri="{FF2B5EF4-FFF2-40B4-BE49-F238E27FC236}">
                <a16:creationId xmlns:a16="http://schemas.microsoft.com/office/drawing/2014/main" id="{77A2FE14-FF87-C533-CA9C-5E7092346C3E}"/>
              </a:ext>
            </a:extLst>
          </p:cNvPr>
          <p:cNvSpPr/>
          <p:nvPr/>
        </p:nvSpPr>
        <p:spPr>
          <a:xfrm>
            <a:off x="3206167" y="5310633"/>
            <a:ext cx="1089200" cy="305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906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6" name="Google Shape;1054;p103">
            <a:extLst>
              <a:ext uri="{FF2B5EF4-FFF2-40B4-BE49-F238E27FC236}">
                <a16:creationId xmlns:a16="http://schemas.microsoft.com/office/drawing/2014/main" id="{BD69DC9D-3AD1-2F66-5694-0F2DFC37638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4032" y="343099"/>
            <a:ext cx="1989229" cy="216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3770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8D9C1-585F-E0F3-7867-73A1FB980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#9 Extensions </a:t>
            </a:r>
            <a:r>
              <a:rPr lang="en-US" dirty="0" err="1"/>
              <a:t>Neopixel</a:t>
            </a:r>
            <a:endParaRPr lang="en-US" dirty="0"/>
          </a:p>
        </p:txBody>
      </p:sp>
      <p:pic>
        <p:nvPicPr>
          <p:cNvPr id="3" name="Google Shape;1066;p104">
            <a:extLst>
              <a:ext uri="{FF2B5EF4-FFF2-40B4-BE49-F238E27FC236}">
                <a16:creationId xmlns:a16="http://schemas.microsoft.com/office/drawing/2014/main" id="{28CEA52D-48A2-6CB8-A90C-0424934487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65858"/>
          <a:stretch/>
        </p:blipFill>
        <p:spPr>
          <a:xfrm>
            <a:off x="768967" y="1023701"/>
            <a:ext cx="7455103" cy="155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67;p104">
            <a:extLst>
              <a:ext uri="{FF2B5EF4-FFF2-40B4-BE49-F238E27FC236}">
                <a16:creationId xmlns:a16="http://schemas.microsoft.com/office/drawing/2014/main" id="{B2AB9DC6-3E72-F47D-2CFE-92092742FC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5239"/>
          <a:stretch/>
        </p:blipFill>
        <p:spPr>
          <a:xfrm>
            <a:off x="768967" y="2508118"/>
            <a:ext cx="6713099" cy="3920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6882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E566-CB3C-149F-E922-F6158B1F4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#9 Extensions </a:t>
            </a:r>
            <a:r>
              <a:rPr lang="en-US" dirty="0" err="1"/>
              <a:t>Neopixel</a:t>
            </a:r>
            <a:endParaRPr lang="en-US" dirty="0"/>
          </a:p>
        </p:txBody>
      </p:sp>
      <p:pic>
        <p:nvPicPr>
          <p:cNvPr id="3" name="Google Shape;1188;p115">
            <a:extLst>
              <a:ext uri="{FF2B5EF4-FFF2-40B4-BE49-F238E27FC236}">
                <a16:creationId xmlns:a16="http://schemas.microsoft.com/office/drawing/2014/main" id="{1117FF8F-AC03-F0C7-023A-EDE8AD401E7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4399" y="1630598"/>
            <a:ext cx="7647002" cy="310287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87;p115">
            <a:extLst>
              <a:ext uri="{FF2B5EF4-FFF2-40B4-BE49-F238E27FC236}">
                <a16:creationId xmlns:a16="http://schemas.microsoft.com/office/drawing/2014/main" id="{9E950857-57F7-9468-1926-A021C2E4845F}"/>
              </a:ext>
            </a:extLst>
          </p:cNvPr>
          <p:cNvSpPr txBox="1"/>
          <p:nvPr/>
        </p:nvSpPr>
        <p:spPr>
          <a:xfrm>
            <a:off x="8339301" y="1671889"/>
            <a:ext cx="31683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※當按下A+B鍵因變數</a:t>
            </a:r>
            <a:r>
              <a:rPr lang="zh-TW" sz="1500" b="1" dirty="0">
                <a:solidFill>
                  <a:schemeClr val="dk1"/>
                </a:solidFill>
                <a:highlight>
                  <a:srgbClr val="A61C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strip</a:t>
            </a:r>
            <a:r>
              <a:rPr lang="zh-TW" sz="15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已被定義為黑色(=關閉燈泡)，因此再去按A鍵或B鍵是無法亮燈的。</a:t>
            </a:r>
            <a:endParaRPr sz="1500" b="1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zh-TW" sz="15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可以透過micro:bit背面的</a:t>
            </a:r>
            <a:r>
              <a:rPr lang="zh-TW" sz="1500" b="1" dirty="0">
                <a:solidFill>
                  <a:srgbClr val="111111"/>
                </a:solidFill>
                <a:highlight>
                  <a:srgbClr val="FFD966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reset鍵</a:t>
            </a:r>
            <a:r>
              <a:rPr lang="zh-TW" sz="15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重新啟動程式，再次體驗。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184;p115">
            <a:extLst>
              <a:ext uri="{FF2B5EF4-FFF2-40B4-BE49-F238E27FC236}">
                <a16:creationId xmlns:a16="http://schemas.microsoft.com/office/drawing/2014/main" id="{5A137873-B940-E5B5-D30D-51DB63812182}"/>
              </a:ext>
            </a:extLst>
          </p:cNvPr>
          <p:cNvSpPr txBox="1">
            <a:spLocks/>
          </p:cNvSpPr>
          <p:nvPr/>
        </p:nvSpPr>
        <p:spPr>
          <a:xfrm>
            <a:off x="595376" y="5231006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300"/>
            </a:pPr>
            <a:r>
              <a:rPr lang="zh-TW" altLang="en-US" sz="1500" b="1">
                <a:latin typeface="Microsoft JhengHei"/>
                <a:ea typeface="Microsoft JhengHei"/>
                <a:cs typeface="Microsoft JhengHei"/>
                <a:sym typeface="Microsoft JhengHei"/>
              </a:rPr>
              <a:t>設計讓每個燈泡都依照彩虹的顏色順序顯示不同的顏色，當按下</a:t>
            </a:r>
            <a:r>
              <a:rPr lang="en-US" altLang="zh-TW" sz="1500" b="1">
                <a:latin typeface="Microsoft JhengHei"/>
                <a:ea typeface="Microsoft JhengHei"/>
                <a:cs typeface="Microsoft JhengHei"/>
                <a:sym typeface="Microsoft JhengHei"/>
              </a:rPr>
              <a:t>A</a:t>
            </a:r>
            <a:r>
              <a:rPr lang="zh-TW" altLang="en-US" sz="1500" b="1">
                <a:latin typeface="Microsoft JhengHei"/>
                <a:ea typeface="Microsoft JhengHei"/>
                <a:cs typeface="Microsoft JhengHei"/>
                <a:sym typeface="Microsoft JhengHei"/>
              </a:rPr>
              <a:t>鍵，燈泡會依照順序輪流變換顏色</a:t>
            </a:r>
            <a:r>
              <a:rPr lang="en-US" altLang="zh-TW" sz="1500" b="1">
                <a:latin typeface="Microsoft JhengHei"/>
                <a:ea typeface="Microsoft JhengHei"/>
                <a:cs typeface="Microsoft JhengHei"/>
                <a:sym typeface="Microsoft JhengHei"/>
              </a:rPr>
              <a:t>100</a:t>
            </a:r>
            <a:r>
              <a:rPr lang="zh-TW" altLang="en-US" sz="1500" b="1">
                <a:latin typeface="Microsoft JhengHei"/>
                <a:ea typeface="Microsoft JhengHei"/>
                <a:cs typeface="Microsoft JhengHei"/>
                <a:sym typeface="Microsoft JhengHei"/>
              </a:rPr>
              <a:t>次；按下</a:t>
            </a:r>
            <a:r>
              <a:rPr lang="en-US" altLang="zh-TW" sz="1500" b="1">
                <a:latin typeface="Microsoft JhengHei"/>
                <a:ea typeface="Microsoft JhengHei"/>
                <a:cs typeface="Microsoft JhengHei"/>
                <a:sym typeface="Microsoft JhengHei"/>
              </a:rPr>
              <a:t>B</a:t>
            </a:r>
            <a:r>
              <a:rPr lang="zh-TW" altLang="en-US" sz="1500" b="1">
                <a:latin typeface="Microsoft JhengHei"/>
                <a:ea typeface="Microsoft JhengHei"/>
                <a:cs typeface="Microsoft JhengHei"/>
                <a:sym typeface="Microsoft JhengHei"/>
              </a:rPr>
              <a:t>鍵則反方向變換顏色</a:t>
            </a:r>
            <a:r>
              <a:rPr lang="en-US" altLang="zh-TW" sz="1500" b="1">
                <a:latin typeface="Microsoft JhengHei"/>
                <a:ea typeface="Microsoft JhengHei"/>
                <a:cs typeface="Microsoft JhengHei"/>
                <a:sym typeface="Microsoft JhengHei"/>
              </a:rPr>
              <a:t>100</a:t>
            </a:r>
            <a:r>
              <a:rPr lang="zh-TW" altLang="en-US" sz="1500" b="1">
                <a:latin typeface="Microsoft JhengHei"/>
                <a:ea typeface="Microsoft JhengHei"/>
                <a:cs typeface="Microsoft JhengHei"/>
                <a:sym typeface="Microsoft JhengHei"/>
              </a:rPr>
              <a:t>次；按下</a:t>
            </a:r>
            <a:r>
              <a:rPr lang="en-US" altLang="zh-TW" sz="1500" b="1">
                <a:latin typeface="Microsoft JhengHei"/>
                <a:ea typeface="Microsoft JhengHei"/>
                <a:cs typeface="Microsoft JhengHei"/>
                <a:sym typeface="Microsoft JhengHei"/>
              </a:rPr>
              <a:t>A+B</a:t>
            </a:r>
            <a:r>
              <a:rPr lang="zh-TW" altLang="en-US" sz="1500" b="1">
                <a:latin typeface="Microsoft JhengHei"/>
                <a:ea typeface="Microsoft JhengHei"/>
                <a:cs typeface="Microsoft JhengHei"/>
                <a:sym typeface="Microsoft JhengHei"/>
              </a:rPr>
              <a:t>的按鍵則所有燈泡都熄滅</a:t>
            </a:r>
            <a:r>
              <a:rPr lang="en-US" altLang="zh-TW" sz="1500" b="1"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1500" b="1">
                <a:latin typeface="Microsoft JhengHei"/>
                <a:ea typeface="Microsoft JhengHei"/>
                <a:cs typeface="Microsoft JhengHei"/>
                <a:sym typeface="Microsoft JhengHei"/>
              </a:rPr>
              <a:t>顯示</a:t>
            </a:r>
            <a:r>
              <a:rPr lang="zh-TW" altLang="en-US" sz="1500" b="1">
                <a:solidFill>
                  <a:srgbClr val="111111"/>
                </a:solidFill>
                <a:highlight>
                  <a:srgbClr val="FFD966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黑色</a:t>
            </a:r>
            <a:r>
              <a:rPr lang="en-US" altLang="zh-TW" sz="1500" b="1">
                <a:solidFill>
                  <a:srgbClr val="111111"/>
                </a:solidFill>
                <a:highlight>
                  <a:srgbClr val="FFD966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=</a:t>
            </a:r>
            <a:r>
              <a:rPr lang="zh-TW" altLang="en-US" sz="1500" b="1">
                <a:solidFill>
                  <a:srgbClr val="111111"/>
                </a:solidFill>
                <a:highlight>
                  <a:srgbClr val="FFD966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關閉燈泡</a:t>
            </a:r>
            <a:r>
              <a:rPr lang="en-US" altLang="zh-TW" sz="1500" b="1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altLang="en-US" sz="1500" b="1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lang="zh-TW" altLang="en-US" sz="15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658612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f7721ea510_1_415"/>
          <p:cNvSpPr txBox="1">
            <a:spLocks noGrp="1"/>
          </p:cNvSpPr>
          <p:nvPr>
            <p:ph type="title"/>
          </p:nvPr>
        </p:nvSpPr>
        <p:spPr>
          <a:xfrm>
            <a:off x="479400" y="476250"/>
            <a:ext cx="8584200" cy="65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“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寫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”</a:t>
            </a:r>
            <a:r>
              <a:rPr lang="zh-TW" alt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程式</a:t>
            </a:r>
            <a:r>
              <a:rPr lang="en-US" altLang="zh-TW" dirty="0">
                <a:latin typeface="Microsoft JhengHei"/>
                <a:ea typeface="Microsoft JhengHei"/>
                <a:cs typeface="Microsoft JhengHei"/>
                <a:sym typeface="Microsoft JhengHei"/>
              </a:rPr>
              <a:t>?</a:t>
            </a:r>
            <a:endParaRPr sz="3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5F57EE-691B-4930-BC91-2D86395E1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318" y="84841"/>
            <a:ext cx="8856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61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f7721ea510_1_415"/>
          <p:cNvSpPr txBox="1">
            <a:spLocks noGrp="1"/>
          </p:cNvSpPr>
          <p:nvPr>
            <p:ph type="title"/>
          </p:nvPr>
        </p:nvSpPr>
        <p:spPr>
          <a:xfrm>
            <a:off x="479400" y="476250"/>
            <a:ext cx="8584200" cy="65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000" dirty="0">
                <a:latin typeface="Microsoft JhengHei"/>
                <a:ea typeface="Microsoft JhengHei"/>
                <a:cs typeface="Microsoft JhengHei"/>
                <a:sym typeface="Microsoft JhengHei"/>
              </a:rPr>
              <a:t>下次見</a:t>
            </a:r>
            <a:r>
              <a:rPr lang="en-US" altLang="zh-TW" sz="3000" dirty="0">
                <a:latin typeface="Microsoft JhengHei"/>
                <a:ea typeface="Microsoft JhengHei"/>
                <a:cs typeface="Microsoft JhengHei"/>
                <a:sym typeface="Microsoft JhengHei"/>
              </a:rPr>
              <a:t>~~</a:t>
            </a:r>
            <a:endParaRPr sz="3000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E57BB-6358-4C80-B559-6617BF7E5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441" y="476250"/>
            <a:ext cx="4272413" cy="3715732"/>
          </a:xfrm>
          <a:prstGeom prst="rect">
            <a:avLst/>
          </a:prstGeom>
        </p:spPr>
      </p:pic>
      <p:pic>
        <p:nvPicPr>
          <p:cNvPr id="2052" name="Picture 4" descr="【FTR001】Bit Bot自走車 (不含主板)">
            <a:extLst>
              <a:ext uri="{FF2B5EF4-FFF2-40B4-BE49-F238E27FC236}">
                <a16:creationId xmlns:a16="http://schemas.microsoft.com/office/drawing/2014/main" id="{B5B2D745-0C74-4197-BF3F-8EEC40D1E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10401" r="4345" b="11130"/>
          <a:stretch/>
        </p:blipFill>
        <p:spPr bwMode="auto">
          <a:xfrm>
            <a:off x="479400" y="1034591"/>
            <a:ext cx="3866357" cy="335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【ELF046】Ring:bit car 智能小車V2 (不含主板)">
            <a:extLst>
              <a:ext uri="{FF2B5EF4-FFF2-40B4-BE49-F238E27FC236}">
                <a16:creationId xmlns:a16="http://schemas.microsoft.com/office/drawing/2014/main" id="{0F51F15F-BEF1-4330-ABF0-E35002512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0" t="38734" r="2224"/>
          <a:stretch/>
        </p:blipFill>
        <p:spPr bwMode="auto">
          <a:xfrm>
            <a:off x="4496584" y="3429000"/>
            <a:ext cx="3469065" cy="326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600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Cortex-R</a:t>
            </a:r>
            <a:endParaRPr dirty="0"/>
          </a:p>
        </p:txBody>
      </p:sp>
      <p:pic>
        <p:nvPicPr>
          <p:cNvPr id="215" name="Google Shape;215;p4"/>
          <p:cNvPicPr preferRelativeResize="0"/>
          <p:nvPr/>
        </p:nvPicPr>
        <p:blipFill rotWithShape="1">
          <a:blip r:embed="rId3">
            <a:alphaModFix/>
          </a:blip>
          <a:srcRect l="32939" t="272" r="32894" b="-272"/>
          <a:stretch/>
        </p:blipFill>
        <p:spPr>
          <a:xfrm>
            <a:off x="3393989" y="1032715"/>
            <a:ext cx="3023288" cy="45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25;p5" descr="Robot arm Icons - 3,486 free vector icons">
            <a:extLst>
              <a:ext uri="{FF2B5EF4-FFF2-40B4-BE49-F238E27FC236}">
                <a16:creationId xmlns:a16="http://schemas.microsoft.com/office/drawing/2014/main" id="{C0194FDD-CE7B-49E6-B07B-DBF55FA5510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5393" y="942098"/>
            <a:ext cx="2172809" cy="217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8" descr="扫地机器人图标-有SVG,PNG,EPS格式-寻图标">
            <a:extLst>
              <a:ext uri="{FF2B5EF4-FFF2-40B4-BE49-F238E27FC236}">
                <a16:creationId xmlns:a16="http://schemas.microsoft.com/office/drawing/2014/main" id="{9010734F-C185-4205-A596-3627B2728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793" y="3580755"/>
            <a:ext cx="2460007" cy="246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14;p4">
            <a:extLst>
              <a:ext uri="{FF2B5EF4-FFF2-40B4-BE49-F238E27FC236}">
                <a16:creationId xmlns:a16="http://schemas.microsoft.com/office/drawing/2014/main" id="{A90C86DB-AB50-4188-987B-0D21EADE9957}"/>
              </a:ext>
            </a:extLst>
          </p:cNvPr>
          <p:cNvSpPr txBox="1">
            <a:spLocks/>
          </p:cNvSpPr>
          <p:nvPr/>
        </p:nvSpPr>
        <p:spPr>
          <a:xfrm>
            <a:off x="1479236" y="1140818"/>
            <a:ext cx="2932816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 dirty="0"/>
              <a:t>反應最快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4922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Cortex-M</a:t>
            </a:r>
            <a:endParaRPr dirty="0"/>
          </a:p>
        </p:txBody>
      </p:sp>
      <p:pic>
        <p:nvPicPr>
          <p:cNvPr id="215" name="Google Shape;215;p4"/>
          <p:cNvPicPr preferRelativeResize="0"/>
          <p:nvPr/>
        </p:nvPicPr>
        <p:blipFill rotWithShape="1">
          <a:blip r:embed="rId3">
            <a:alphaModFix/>
          </a:blip>
          <a:srcRect l="67292" t="272" r="-155" b="-272"/>
          <a:stretch/>
        </p:blipFill>
        <p:spPr>
          <a:xfrm>
            <a:off x="6433750" y="1032715"/>
            <a:ext cx="2907957" cy="45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14;p4">
            <a:extLst>
              <a:ext uri="{FF2B5EF4-FFF2-40B4-BE49-F238E27FC236}">
                <a16:creationId xmlns:a16="http://schemas.microsoft.com/office/drawing/2014/main" id="{A0AF4A4D-0FE4-4DA1-8D87-B558A9ADD8C5}"/>
              </a:ext>
            </a:extLst>
          </p:cNvPr>
          <p:cNvSpPr txBox="1">
            <a:spLocks/>
          </p:cNvSpPr>
          <p:nvPr/>
        </p:nvSpPr>
        <p:spPr>
          <a:xfrm>
            <a:off x="4291843" y="1131010"/>
            <a:ext cx="2932816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zh-TW" altLang="en-US" dirty="0"/>
              <a:t>我最省電</a:t>
            </a:r>
            <a:endParaRPr lang="en-US" altLang="zh-TW" dirty="0"/>
          </a:p>
        </p:txBody>
      </p:sp>
      <p:pic>
        <p:nvPicPr>
          <p:cNvPr id="5" name="Picture 2" descr="Camera, camera element, cmos, electronicparts, image sensor, part icon -  Download on Iconfinder">
            <a:extLst>
              <a:ext uri="{FF2B5EF4-FFF2-40B4-BE49-F238E27FC236}">
                <a16:creationId xmlns:a16="http://schemas.microsoft.com/office/drawing/2014/main" id="{5EF19C61-808B-467F-853C-69703273F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354" y="2925463"/>
            <a:ext cx="2863034" cy="286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itness Tracker Icon, Isometric 3d Style Stock Vector - Illustration of  fitbit, healthcare: 79436583">
            <a:extLst>
              <a:ext uri="{FF2B5EF4-FFF2-40B4-BE49-F238E27FC236}">
                <a16:creationId xmlns:a16="http://schemas.microsoft.com/office/drawing/2014/main" id="{C15DD8DF-F2E7-43D8-8BCD-642F3D97B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96" y="1208981"/>
            <a:ext cx="2377641" cy="237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63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"/>
          <p:cNvSpPr txBox="1"/>
          <p:nvPr/>
        </p:nvSpPr>
        <p:spPr>
          <a:xfrm>
            <a:off x="7086933" y="3494851"/>
            <a:ext cx="10476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779" y="1814111"/>
            <a:ext cx="9851648" cy="436474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6"/>
          <p:cNvSpPr txBox="1"/>
          <p:nvPr/>
        </p:nvSpPr>
        <p:spPr>
          <a:xfrm>
            <a:off x="376246" y="297222"/>
            <a:ext cx="11618800" cy="1436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【微型電腦】-</a:t>
            </a:r>
            <a:r>
              <a:rPr lang="en-US" sz="4400" b="1">
                <a:solidFill>
                  <a:srgbClr val="E7438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好簡單，好上手，好好玩!</a:t>
            </a:r>
            <a:endParaRPr sz="4400" b="1">
              <a:solidFill>
                <a:srgbClr val="E7438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33" b="1">
                <a:solidFill>
                  <a:srgbClr val="E7438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micro:bit V2 摸的到、聽的到、會發聲、新大腦</a:t>
            </a:r>
            <a:r>
              <a:rPr lang="en-US" sz="3333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!!!</a:t>
            </a:r>
            <a:endParaRPr sz="4400"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54CE6-491F-455D-8954-F1AC564F8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5CDDD-B566-40C1-A983-71BDF82F2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micro:bit smart coding kit - YouTube">
            <a:extLst>
              <a:ext uri="{FF2B5EF4-FFF2-40B4-BE49-F238E27FC236}">
                <a16:creationId xmlns:a16="http://schemas.microsoft.com/office/drawing/2014/main" id="{B57FD126-5FFF-4FC4-8CC3-0DB60ECDF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5" t="25292" r="41469" b="3917"/>
          <a:stretch/>
        </p:blipFill>
        <p:spPr bwMode="auto">
          <a:xfrm>
            <a:off x="3497345" y="1677971"/>
            <a:ext cx="4901938" cy="485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690C32BD-0020-4386-9E4C-9DDB74F82B63}"/>
              </a:ext>
            </a:extLst>
          </p:cNvPr>
          <p:cNvSpPr/>
          <p:nvPr/>
        </p:nvSpPr>
        <p:spPr>
          <a:xfrm rot="4212922">
            <a:off x="6946675" y="1803502"/>
            <a:ext cx="458180" cy="1047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DEF365B5-3F4A-4234-BFDB-38062111A79E}"/>
              </a:ext>
            </a:extLst>
          </p:cNvPr>
          <p:cNvSpPr/>
          <p:nvPr/>
        </p:nvSpPr>
        <p:spPr>
          <a:xfrm rot="15006351">
            <a:off x="4610399" y="5736776"/>
            <a:ext cx="458180" cy="10474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BF34B-A1EC-4E16-A9FB-C17EDDDD1407}"/>
              </a:ext>
            </a:extLst>
          </p:cNvPr>
          <p:cNvSpPr txBox="1"/>
          <p:nvPr/>
        </p:nvSpPr>
        <p:spPr>
          <a:xfrm>
            <a:off x="7260997" y="2089691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3191602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小測驗來了</a:t>
            </a:r>
            <a:endParaRPr dirty="0"/>
          </a:p>
        </p:txBody>
      </p:sp>
      <p:sp>
        <p:nvSpPr>
          <p:cNvPr id="222" name="Google Shape;222;p5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223" name="Google Shape;223;p5" descr="Android, mobile, phone, smartphone Free Icon of Colored Hand Phone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952" y="1091968"/>
            <a:ext cx="2164444" cy="216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" descr="Robot arm Icons - 3,486 free vector ic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9066" y="1083603"/>
            <a:ext cx="2172809" cy="217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6796" y="3624492"/>
            <a:ext cx="3079750" cy="286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amera, camera element, cmos, electronicparts, image sensor, part icon -  Download on Iconfinder">
            <a:extLst>
              <a:ext uri="{FF2B5EF4-FFF2-40B4-BE49-F238E27FC236}">
                <a16:creationId xmlns:a16="http://schemas.microsoft.com/office/drawing/2014/main" id="{7492CA0B-18BE-4C1C-9A24-1EFD8F195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952" y="3675106"/>
            <a:ext cx="2863034" cy="286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tness Tracker Icon, Isometric 3d Style Stock Vector - Illustration of  fitbit, healthcare: 79436583">
            <a:extLst>
              <a:ext uri="{FF2B5EF4-FFF2-40B4-BE49-F238E27FC236}">
                <a16:creationId xmlns:a16="http://schemas.microsoft.com/office/drawing/2014/main" id="{B207EFA7-82FE-420F-96A0-BB7F5578C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96" y="1208981"/>
            <a:ext cx="2377641" cy="237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扫地机器人图标-有SVG,PNG,EPS格式-寻图标">
            <a:extLst>
              <a:ext uri="{FF2B5EF4-FFF2-40B4-BE49-F238E27FC236}">
                <a16:creationId xmlns:a16="http://schemas.microsoft.com/office/drawing/2014/main" id="{6518BDFC-850B-469C-B1A5-3358CEAD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17" y="3863765"/>
            <a:ext cx="2460007" cy="246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認識</a:t>
            </a:r>
            <a:r>
              <a:rPr lang="en-US" dirty="0"/>
              <a:t>  </a:t>
            </a:r>
            <a:r>
              <a:rPr lang="en-US" dirty="0" err="1"/>
              <a:t>micro:bit</a:t>
            </a:r>
            <a:r>
              <a:rPr lang="en-US" dirty="0"/>
              <a:t> V2</a:t>
            </a:r>
            <a:endParaRPr dirty="0"/>
          </a:p>
        </p:txBody>
      </p:sp>
      <p:sp>
        <p:nvSpPr>
          <p:cNvPr id="251" name="Google Shape;251;p8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dirty="0"/>
              <a:t>V2具備多重感測器：</a:t>
            </a:r>
            <a:endParaRPr dirty="0"/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 dirty="0"/>
          </a:p>
        </p:txBody>
      </p:sp>
      <p:pic>
        <p:nvPicPr>
          <p:cNvPr id="253" name="Google Shape;25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759" y="2843352"/>
            <a:ext cx="6036995" cy="360998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8"/>
          <p:cNvSpPr/>
          <p:nvPr/>
        </p:nvSpPr>
        <p:spPr>
          <a:xfrm>
            <a:off x="2795330" y="2779381"/>
            <a:ext cx="1121600" cy="1025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" name="Google Shape;255;p8"/>
          <p:cNvCxnSpPr/>
          <p:nvPr/>
        </p:nvCxnSpPr>
        <p:spPr>
          <a:xfrm rot="10800000" flipH="1">
            <a:off x="3843217" y="2837767"/>
            <a:ext cx="892400" cy="204000"/>
          </a:xfrm>
          <a:prstGeom prst="straightConnector1">
            <a:avLst/>
          </a:prstGeom>
          <a:noFill/>
          <a:ln w="9525" cap="flat" cmpd="sng">
            <a:solidFill>
              <a:srgbClr val="C9060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2" name="Google Shape;25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205" y="1753092"/>
            <a:ext cx="6151849" cy="3351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2481</TotalTime>
  <Words>506</Words>
  <Application>Microsoft Macintosh PowerPoint</Application>
  <PresentationFormat>Widescreen</PresentationFormat>
  <Paragraphs>79</Paragraphs>
  <Slides>36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Arial</vt:lpstr>
      <vt:lpstr>Microsoft JhengHei</vt:lpstr>
      <vt:lpstr>Arm_PPT_Public</vt:lpstr>
      <vt:lpstr>Team Arm 2023:  Code4Fun 2Gether 程式科技教育  </vt:lpstr>
      <vt:lpstr>這些都需要什麼 ??? </vt:lpstr>
      <vt:lpstr>Cortex-A</vt:lpstr>
      <vt:lpstr>Cortex-R</vt:lpstr>
      <vt:lpstr>Cortex-M</vt:lpstr>
      <vt:lpstr>PowerPoint Presentation</vt:lpstr>
      <vt:lpstr>Power On</vt:lpstr>
      <vt:lpstr>小測驗來了</vt:lpstr>
      <vt:lpstr>認識  micro:bit V2</vt:lpstr>
      <vt:lpstr>腦力激盪</vt:lpstr>
      <vt:lpstr>認識 Makecode (makecode.microbit.org)</vt:lpstr>
      <vt:lpstr>PowerPoint Presentation</vt:lpstr>
      <vt:lpstr>編程模式：Blocks/JavaScript/Python</vt:lpstr>
      <vt:lpstr>#1【on start】 v.s. 【forever】</vt:lpstr>
      <vt:lpstr>配對你的 micro:bit</vt:lpstr>
      <vt:lpstr>配對你的 micro:bit</vt:lpstr>
      <vt:lpstr>下載程式hex檔案 </vt:lpstr>
      <vt:lpstr>Makecode_【Basic 】基本常用項目</vt:lpstr>
      <vt:lpstr>Makecode_右鍵操作技巧</vt:lpstr>
      <vt:lpstr>#2 Makecode A鍵, B鍵在哪裡? </vt:lpstr>
      <vt:lpstr>#3 Makecode 動起來</vt:lpstr>
      <vt:lpstr>#4 Makecode 計步器大挑戰</vt:lpstr>
      <vt:lpstr>#5 Makecode 聲浪太強</vt:lpstr>
      <vt:lpstr>Makecode 認識音樂的規則－音名唱名</vt:lpstr>
      <vt:lpstr>Makecode 創作你的音樂</vt:lpstr>
      <vt:lpstr>Makecode 自由創作你的音樂</vt:lpstr>
      <vt:lpstr>#7 Makecode 猜猜什麼旋律</vt:lpstr>
      <vt:lpstr>#8 平衡大考驗</vt:lpstr>
      <vt:lpstr>#9 進階課程</vt:lpstr>
      <vt:lpstr>#9 Extensions Neopixel</vt:lpstr>
      <vt:lpstr>#9 Extensions Neopixel</vt:lpstr>
      <vt:lpstr>#9 Extensions Neopixel</vt:lpstr>
      <vt:lpstr>“寫”程式?</vt:lpstr>
      <vt:lpstr>下次見~~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Code 4 Fun 2Gether</dc:title>
  <dc:creator>Odin Shen</dc:creator>
  <cp:lastModifiedBy>Odin Shen</cp:lastModifiedBy>
  <cp:revision>4</cp:revision>
  <dcterms:created xsi:type="dcterms:W3CDTF">2021-06-12T06:04:23Z</dcterms:created>
  <dcterms:modified xsi:type="dcterms:W3CDTF">2024-04-30T01:56:11Z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